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56" r:id="rId4"/>
    <p:sldId id="305" r:id="rId5"/>
    <p:sldId id="306" r:id="rId6"/>
    <p:sldId id="307" r:id="rId7"/>
    <p:sldId id="308" r:id="rId8"/>
    <p:sldId id="309" r:id="rId9"/>
    <p:sldId id="304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3"/>
    <a:srgbClr val="BFCAD0"/>
    <a:srgbClr val="D4B68D"/>
    <a:srgbClr val="BB6031"/>
    <a:srgbClr val="34C2F2"/>
    <a:srgbClr val="0376AF"/>
    <a:srgbClr val="96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/>
    <p:restoredTop sz="94522"/>
  </p:normalViewPr>
  <p:slideViewPr>
    <p:cSldViewPr snapToGrid="0" snapToObjects="1">
      <p:cViewPr varScale="1">
        <p:scale>
          <a:sx n="150" d="100"/>
          <a:sy n="150" d="100"/>
        </p:scale>
        <p:origin x="70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96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08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4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67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49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12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1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710" y="2928774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1E7F2-9343-2644-8855-87A6192594F9}"/>
              </a:ext>
            </a:extLst>
          </p:cNvPr>
          <p:cNvSpPr txBox="1"/>
          <p:nvPr userDrawn="1"/>
        </p:nvSpPr>
        <p:spPr>
          <a:xfrm>
            <a:off x="2722776" y="70661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79A090-52FC-064D-BD53-9E745E2CD2B5}"/>
              </a:ext>
            </a:extLst>
          </p:cNvPr>
          <p:cNvSpPr/>
          <p:nvPr userDrawn="1"/>
        </p:nvSpPr>
        <p:spPr>
          <a:xfrm>
            <a:off x="787179" y="1009815"/>
            <a:ext cx="7680959" cy="3220279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23592"/>
            <a:ext cx="685800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39F22E-6A1F-B342-9CF6-C375C4F002E4}"/>
              </a:ext>
            </a:extLst>
          </p:cNvPr>
          <p:cNvSpPr txBox="1"/>
          <p:nvPr userDrawn="1"/>
        </p:nvSpPr>
        <p:spPr>
          <a:xfrm>
            <a:off x="2032362" y="6874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EASL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| Focus sulle patologie del fegato</a:t>
            </a:r>
          </a:p>
        </p:txBody>
      </p:sp>
    </p:spTree>
    <p:extLst>
      <p:ext uri="{BB962C8B-B14F-4D97-AF65-F5344CB8AC3E}">
        <p14:creationId xmlns:p14="http://schemas.microsoft.com/office/powerpoint/2010/main" val="17775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100"/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02B52F-FC34-9748-A74F-04917A9636D2}"/>
              </a:ext>
            </a:extLst>
          </p:cNvPr>
          <p:cNvSpPr txBox="1"/>
          <p:nvPr userDrawn="1"/>
        </p:nvSpPr>
        <p:spPr>
          <a:xfrm>
            <a:off x="2722776" y="201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1B2C1E2-B360-1B45-ACE9-7BE08699CBA8}"/>
              </a:ext>
            </a:extLst>
          </p:cNvPr>
          <p:cNvGrpSpPr/>
          <p:nvPr userDrawn="1"/>
        </p:nvGrpSpPr>
        <p:grpSpPr>
          <a:xfrm>
            <a:off x="114366" y="86082"/>
            <a:ext cx="879600" cy="879762"/>
            <a:chOff x="2502288" y="98612"/>
            <a:chExt cx="879600" cy="87976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C5DD682-84AA-3846-A510-1102994AF5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02288" y="98612"/>
              <a:ext cx="270000" cy="262108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304B249-A61E-4048-A970-D1635694FB50}"/>
                </a:ext>
              </a:extLst>
            </p:cNvPr>
            <p:cNvSpPr/>
            <p:nvPr userDrawn="1"/>
          </p:nvSpPr>
          <p:spPr>
            <a:xfrm>
              <a:off x="2654688" y="251012"/>
              <a:ext cx="270000" cy="270162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57C7EBD-0B4C-5A41-9F33-5293A84207C2}"/>
                </a:ext>
              </a:extLst>
            </p:cNvPr>
            <p:cNvSpPr/>
            <p:nvPr userDrawn="1"/>
          </p:nvSpPr>
          <p:spPr>
            <a:xfrm>
              <a:off x="2807088" y="403412"/>
              <a:ext cx="270000" cy="270162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D0F333B-0B95-7341-94C9-C8562D93C528}"/>
                </a:ext>
              </a:extLst>
            </p:cNvPr>
            <p:cNvSpPr/>
            <p:nvPr userDrawn="1"/>
          </p:nvSpPr>
          <p:spPr>
            <a:xfrm>
              <a:off x="2959488" y="555812"/>
              <a:ext cx="270000" cy="270162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B6A1E9C-9DF0-3742-AF53-45A022908280}"/>
                </a:ext>
              </a:extLst>
            </p:cNvPr>
            <p:cNvSpPr/>
            <p:nvPr userDrawn="1"/>
          </p:nvSpPr>
          <p:spPr>
            <a:xfrm>
              <a:off x="3111888" y="708212"/>
              <a:ext cx="270000" cy="270162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0C32471-4694-7940-B3B4-DC665C0F3CF3}"/>
              </a:ext>
            </a:extLst>
          </p:cNvPr>
          <p:cNvGrpSpPr/>
          <p:nvPr userDrawn="1"/>
        </p:nvGrpSpPr>
        <p:grpSpPr>
          <a:xfrm flipH="1">
            <a:off x="8265746" y="4257366"/>
            <a:ext cx="771600" cy="771600"/>
            <a:chOff x="2618583" y="98612"/>
            <a:chExt cx="771600" cy="7716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3DBE695-B6C6-714A-A92A-925C8F1E246B}"/>
                </a:ext>
              </a:extLst>
            </p:cNvPr>
            <p:cNvSpPr>
              <a:spLocks/>
            </p:cNvSpPr>
            <p:nvPr userDrawn="1"/>
          </p:nvSpPr>
          <p:spPr>
            <a:xfrm>
              <a:off x="2618583" y="98612"/>
              <a:ext cx="162000" cy="162000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19FBD67-5EAD-7541-B2B9-6E15F0A0D34E}"/>
                </a:ext>
              </a:extLst>
            </p:cNvPr>
            <p:cNvSpPr>
              <a:spLocks/>
            </p:cNvSpPr>
            <p:nvPr userDrawn="1"/>
          </p:nvSpPr>
          <p:spPr>
            <a:xfrm>
              <a:off x="2770983" y="251012"/>
              <a:ext cx="162000" cy="162000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332571D-9A96-9A43-B9A6-61D3657B05D9}"/>
                </a:ext>
              </a:extLst>
            </p:cNvPr>
            <p:cNvSpPr>
              <a:spLocks/>
            </p:cNvSpPr>
            <p:nvPr userDrawn="1"/>
          </p:nvSpPr>
          <p:spPr>
            <a:xfrm>
              <a:off x="2923383" y="403412"/>
              <a:ext cx="162000" cy="162000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66C0EF0-9BF8-FD4E-BC62-5A09F07118B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75783" y="555812"/>
              <a:ext cx="162000" cy="162000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ED2FB95-8A76-124F-A30C-2240667E7681}"/>
                </a:ext>
              </a:extLst>
            </p:cNvPr>
            <p:cNvSpPr>
              <a:spLocks/>
            </p:cNvSpPr>
            <p:nvPr userDrawn="1"/>
          </p:nvSpPr>
          <p:spPr>
            <a:xfrm>
              <a:off x="3228183" y="708212"/>
              <a:ext cx="162000" cy="162000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7" name="Segnaposto contenuto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146884" y="4865505"/>
            <a:ext cx="850232" cy="24785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48135CF-CCB5-FC42-9CBD-970A60278D18}"/>
              </a:ext>
            </a:extLst>
          </p:cNvPr>
          <p:cNvSpPr/>
          <p:nvPr userDrawn="1"/>
        </p:nvSpPr>
        <p:spPr>
          <a:xfrm>
            <a:off x="0" y="0"/>
            <a:ext cx="9144000" cy="409572"/>
          </a:xfrm>
          <a:prstGeom prst="rect">
            <a:avLst/>
          </a:prstGeom>
          <a:solidFill>
            <a:srgbClr val="96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92803" y="2841224"/>
            <a:ext cx="7641077" cy="401934"/>
          </a:xfrm>
        </p:spPr>
        <p:txBody>
          <a:bodyPr/>
          <a:lstStyle/>
          <a:p>
            <a:r>
              <a:rPr lang="en-GB" dirty="0"/>
              <a:t>PSC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CEA59-BE34-45DD-91AD-ED531BAEE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917" y="451261"/>
            <a:ext cx="5508165" cy="44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4D15C-F72D-4CC0-9CB4-EC61620CF3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46" y="409433"/>
            <a:ext cx="5484907" cy="4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5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2B5FD-4EE3-4E7D-995B-FBE4D5D0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18" y="454500"/>
            <a:ext cx="6191760" cy="3960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912B3-5DE4-4C3C-B3B8-066EFEDA21C3}"/>
              </a:ext>
            </a:extLst>
          </p:cNvPr>
          <p:cNvSpPr txBox="1"/>
          <p:nvPr/>
        </p:nvSpPr>
        <p:spPr>
          <a:xfrm>
            <a:off x="793417" y="4405954"/>
            <a:ext cx="755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ML Ishak scores significantly correlated with Ishak stage scored by a CP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4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650950-73B9-4CB9-974B-8525CF4BD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" y="861427"/>
            <a:ext cx="8823960" cy="493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68565-7643-4C5A-8B8C-65DD4DA4C0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" y="1355418"/>
            <a:ext cx="4328159" cy="2432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AE3824-B35C-486B-B340-7D9385660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79" y="1355418"/>
            <a:ext cx="4500785" cy="2432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52A177-2348-4042-9F50-2CC832FEC2A0}"/>
              </a:ext>
            </a:extLst>
          </p:cNvPr>
          <p:cNvSpPr txBox="1"/>
          <p:nvPr/>
        </p:nvSpPr>
        <p:spPr>
          <a:xfrm>
            <a:off x="373381" y="3974296"/>
            <a:ext cx="8770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ML Ishak scores based on both TC- and PSR-stained biopsies were significantly associated with ELF and serum ALP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5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E5B29-B1CA-4CE6-95D6-F7E2063A7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482" y="637718"/>
            <a:ext cx="6191248" cy="3669941"/>
          </a:xfrm>
          <a:prstGeom prst="rect">
            <a:avLst/>
          </a:prstGeom>
        </p:spPr>
      </p:pic>
      <p:sp>
        <p:nvSpPr>
          <p:cNvPr id="8" name="Segnaposto contenuto 12">
            <a:extLst>
              <a:ext uri="{FF2B5EF4-FFF2-40B4-BE49-F238E27FC236}">
                <a16:creationId xmlns:a16="http://schemas.microsoft.com/office/drawing/2014/main" id="{A23A4213-4887-46BE-B571-166CEA1D4BFF}"/>
              </a:ext>
            </a:extLst>
          </p:cNvPr>
          <p:cNvSpPr txBox="1">
            <a:spLocks/>
          </p:cNvSpPr>
          <p:nvPr/>
        </p:nvSpPr>
        <p:spPr>
          <a:xfrm>
            <a:off x="339090" y="1127877"/>
            <a:ext cx="2266950" cy="268962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19/121 patients (16%) progressed to cirrhosis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Baseline ML fibrosis score was predictive of progression to cirrhosis at Weeks 48/96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5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08D14-9C11-40AA-981A-BE53AE3A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050951"/>
            <a:ext cx="7734300" cy="348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9E1F7-EE2C-4C7D-AA70-2D501969B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482286"/>
            <a:ext cx="7734300" cy="568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63FBB-C9B7-406D-A735-00539E039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4512406"/>
            <a:ext cx="7734300" cy="2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8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79E1F7-EE2C-4C7D-AA70-2D501969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510540"/>
            <a:ext cx="7734300" cy="568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164FA-06CA-4148-904D-F54A2231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079205"/>
            <a:ext cx="7734300" cy="37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Over a median follow-up of 23 </a:t>
            </a:r>
            <a:r>
              <a:rPr lang="en-GB" dirty="0" err="1"/>
              <a:t>mo</a:t>
            </a:r>
            <a:r>
              <a:rPr lang="en-GB" dirty="0"/>
              <a:t> (IQR 18.9, 23.1), 21% of patients (29/141) developed a PSC-related event</a:t>
            </a:r>
          </a:p>
          <a:p>
            <a:pPr>
              <a:lnSpc>
                <a:spcPct val="110000"/>
              </a:lnSpc>
            </a:pPr>
            <a:r>
              <a:rPr lang="en-GB" dirty="0"/>
              <a:t>Events were associated with higher ML Ishak fibrosis score at baseline (HR per unit: 1.74 [95% CI 1.18, 2.59]) and greater area of interface hepatitis (HR per 1%: 1.39 [95% CI 1.14, 1.70]), both on TC images</a:t>
            </a:r>
          </a:p>
        </p:txBody>
      </p:sp>
    </p:spTree>
    <p:extLst>
      <p:ext uri="{BB962C8B-B14F-4D97-AF65-F5344CB8AC3E}">
        <p14:creationId xmlns:p14="http://schemas.microsoft.com/office/powerpoint/2010/main" val="313189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ML models demonstrated high concordance with pathologist assessment of PSC-related fibrosis</a:t>
            </a:r>
          </a:p>
          <a:p>
            <a:pPr>
              <a:lnSpc>
                <a:spcPct val="110000"/>
              </a:lnSpc>
            </a:pPr>
            <a:r>
              <a:rPr lang="en-GB" dirty="0"/>
              <a:t>ML-derived measurements of fibrosis and interface hepatitis were associated with risk of PSC-related clinical events</a:t>
            </a:r>
          </a:p>
          <a:p>
            <a:pPr>
              <a:lnSpc>
                <a:spcPct val="110000"/>
              </a:lnSpc>
            </a:pPr>
            <a:r>
              <a:rPr lang="en-GB" dirty="0"/>
              <a:t>These data highlight the potential of ML for automated and quantitative assessment of liver histology and risk stratification in PSC</a:t>
            </a:r>
          </a:p>
        </p:txBody>
      </p:sp>
    </p:spTree>
    <p:extLst>
      <p:ext uri="{BB962C8B-B14F-4D97-AF65-F5344CB8AC3E}">
        <p14:creationId xmlns:p14="http://schemas.microsoft.com/office/powerpoint/2010/main" val="59784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2" y="1361995"/>
            <a:ext cx="7110351" cy="156200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Machine learning models accurately interpret liver histology and are associated with disease progression in patients with primary sclerosing cholangitis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8" y="2923997"/>
            <a:ext cx="6858000" cy="129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Nathaniel Travis,</a:t>
            </a:r>
            <a:r>
              <a:rPr lang="it-IT" sz="800" b="1" baseline="30000" dirty="0"/>
              <a:t>1</a:t>
            </a:r>
            <a:r>
              <a:rPr lang="it-IT" sz="800" b="1" dirty="0"/>
              <a:t> Vincent Billaut,</a:t>
            </a:r>
            <a:r>
              <a:rPr lang="it-IT" sz="800" b="1" baseline="30000" dirty="0"/>
              <a:t>1</a:t>
            </a:r>
            <a:r>
              <a:rPr lang="it-IT" sz="800" b="1" dirty="0"/>
              <a:t> Harsha Pokkalla,</a:t>
            </a:r>
            <a:r>
              <a:rPr lang="it-IT" sz="800" b="1" baseline="30000" dirty="0"/>
              <a:t>1</a:t>
            </a:r>
            <a:r>
              <a:rPr lang="it-IT" sz="800" b="1" dirty="0"/>
              <a:t> Kishalve Pethia,</a:t>
            </a:r>
            <a:r>
              <a:rPr lang="it-IT" sz="800" b="1" baseline="30000" dirty="0"/>
              <a:t>1</a:t>
            </a:r>
            <a:r>
              <a:rPr lang="it-IT" sz="800" b="1" dirty="0"/>
              <a:t> Oscar Carrasco-Zevallos,</a:t>
            </a:r>
            <a:r>
              <a:rPr lang="it-IT" sz="800" b="1" baseline="30000" dirty="0"/>
              <a:t>1 </a:t>
            </a:r>
            <a:r>
              <a:rPr lang="it-IT" sz="800" b="1" dirty="0"/>
              <a:t>Benjamin Glass,</a:t>
            </a:r>
            <a:r>
              <a:rPr lang="it-IT" sz="800" b="1" baseline="30000" dirty="0"/>
              <a:t>1</a:t>
            </a:r>
            <a:r>
              <a:rPr lang="it-IT" sz="800" b="1" dirty="0"/>
              <a:t> Amaro Taylor-Weiner,</a:t>
            </a:r>
            <a:r>
              <a:rPr lang="it-IT" sz="800" b="1" baseline="30000" dirty="0"/>
              <a:t>1</a:t>
            </a:r>
            <a:r>
              <a:rPr lang="it-IT" sz="800" b="1" dirty="0"/>
              <a:t> Christopher L. Bowlus,</a:t>
            </a:r>
            <a:r>
              <a:rPr lang="it-IT" sz="800" b="1" baseline="30000" dirty="0"/>
              <a:t>2</a:t>
            </a:r>
            <a:r>
              <a:rPr lang="it-IT" sz="800" b="1" dirty="0"/>
              <a:t> Atsushi Tanaka,</a:t>
            </a:r>
            <a:r>
              <a:rPr lang="it-IT" sz="800" b="1" baseline="30000" dirty="0"/>
              <a:t>3</a:t>
            </a:r>
            <a:r>
              <a:rPr lang="it-IT" sz="800" b="1" dirty="0"/>
              <a:t> Douglas Thorburn,</a:t>
            </a:r>
            <a:r>
              <a:rPr lang="it-IT" sz="800" b="1" baseline="30000" dirty="0"/>
              <a:t>4</a:t>
            </a:r>
            <a:r>
              <a:rPr lang="it-IT" sz="800" b="1" dirty="0"/>
              <a:t> Xiaomin Lu,</a:t>
            </a:r>
            <a:r>
              <a:rPr lang="it-IT" sz="800" b="1" baseline="30000" dirty="0"/>
              <a:t>5</a:t>
            </a:r>
            <a:r>
              <a:rPr lang="it-IT" sz="800" b="1" dirty="0"/>
              <a:t> Ryan Huss,</a:t>
            </a:r>
            <a:r>
              <a:rPr lang="it-IT" sz="800" b="1" baseline="30000" dirty="0"/>
              <a:t>5</a:t>
            </a:r>
            <a:r>
              <a:rPr lang="it-IT" sz="800" b="1" dirty="0"/>
              <a:t> Chuhan Chung,</a:t>
            </a:r>
            <a:r>
              <a:rPr lang="it-IT" sz="800" b="1" baseline="30000" dirty="0"/>
              <a:t>5</a:t>
            </a:r>
            <a:r>
              <a:rPr lang="it-IT" sz="800" b="1" dirty="0"/>
              <a:t> G. Mani Subramanian,</a:t>
            </a:r>
            <a:r>
              <a:rPr lang="it-IT" sz="800" b="1" baseline="30000" dirty="0"/>
              <a:t>5</a:t>
            </a:r>
            <a:r>
              <a:rPr lang="it-IT" sz="800" b="1" dirty="0"/>
              <a:t> Robert P. Myers,</a:t>
            </a:r>
            <a:r>
              <a:rPr lang="it-IT" sz="800" b="1" baseline="30000" dirty="0"/>
              <a:t>5 </a:t>
            </a:r>
            <a:r>
              <a:rPr lang="it-IT" sz="800" b="1" dirty="0"/>
              <a:t>Andrew J. Muir,</a:t>
            </a:r>
            <a:r>
              <a:rPr lang="it-IT" sz="800" b="1" baseline="30000" dirty="0"/>
              <a:t>6</a:t>
            </a:r>
            <a:r>
              <a:rPr lang="it-IT" sz="800" b="1" dirty="0"/>
              <a:t> Kris V. Kowdley,</a:t>
            </a:r>
            <a:r>
              <a:rPr lang="it-IT" sz="800" b="1" baseline="30000" dirty="0"/>
              <a:t>7</a:t>
            </a:r>
            <a:r>
              <a:rPr lang="it-IT" sz="800" b="1" dirty="0"/>
              <a:t> Zachary Goodman,</a:t>
            </a:r>
            <a:r>
              <a:rPr lang="it-IT" sz="800" b="1" baseline="30000" dirty="0"/>
              <a:t>8</a:t>
            </a:r>
            <a:r>
              <a:rPr lang="it-IT" sz="800" b="1" dirty="0"/>
              <a:t> Aditya Khosla,</a:t>
            </a:r>
            <a:r>
              <a:rPr lang="it-IT" sz="800" b="1" baseline="30000" dirty="0"/>
              <a:t>1</a:t>
            </a:r>
            <a:r>
              <a:rPr lang="it-IT" sz="800" b="1" dirty="0"/>
              <a:t> Andrew Beck,</a:t>
            </a:r>
            <a:r>
              <a:rPr lang="it-IT" sz="800" b="1" baseline="30000" dirty="0"/>
              <a:t>1</a:t>
            </a:r>
            <a:r>
              <a:rPr lang="it-IT" sz="800" b="1" dirty="0"/>
              <a:t> Murray Resnick,</a:t>
            </a:r>
            <a:r>
              <a:rPr lang="it-IT" sz="800" b="1" baseline="30000" dirty="0"/>
              <a:t>1</a:t>
            </a:r>
            <a:r>
              <a:rPr lang="it-IT" sz="800" b="1" dirty="0"/>
              <a:t> Ilan Wapinski,</a:t>
            </a:r>
            <a:r>
              <a:rPr lang="it-IT" sz="800" b="1" baseline="30000" dirty="0"/>
              <a:t>1</a:t>
            </a:r>
            <a:r>
              <a:rPr lang="it-IT" sz="800" b="1" dirty="0"/>
              <a:t> Michael H. Trauner,</a:t>
            </a:r>
            <a:r>
              <a:rPr lang="it-IT" sz="800" b="1" baseline="30000" dirty="0"/>
              <a:t>9</a:t>
            </a:r>
            <a:r>
              <a:rPr lang="it-IT" sz="800" b="1" dirty="0"/>
              <a:t> Cynthia Levy</a:t>
            </a:r>
            <a:r>
              <a:rPr lang="it-IT" sz="800" b="1" baseline="30000" dirty="0"/>
              <a:t>10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</a:t>
            </a:r>
            <a:r>
              <a:rPr lang="it-IT" sz="800" dirty="0"/>
              <a:t>PathAI, Inc., Boston, Massachusetts, USA; </a:t>
            </a:r>
            <a:r>
              <a:rPr lang="it-IT" sz="800" baseline="30000" dirty="0"/>
              <a:t>2</a:t>
            </a:r>
            <a:r>
              <a:rPr lang="it-IT" sz="800" dirty="0"/>
              <a:t>University of California, Davis, USA; </a:t>
            </a:r>
            <a:r>
              <a:rPr lang="it-IT" sz="800" baseline="30000" dirty="0"/>
              <a:t>3</a:t>
            </a:r>
            <a:r>
              <a:rPr lang="it-IT" sz="800" dirty="0"/>
              <a:t>Teikyo University School of Medicine, Tokyo, Japan; </a:t>
            </a:r>
            <a:r>
              <a:rPr lang="it-IT" sz="800" baseline="30000" dirty="0"/>
              <a:t>4</a:t>
            </a:r>
            <a:r>
              <a:rPr lang="it-IT" sz="800" dirty="0"/>
              <a:t>UCL Institute for Liver &amp; Digestive Health, Royal Free Hospital, London, UK; </a:t>
            </a:r>
            <a:r>
              <a:rPr lang="it-IT" sz="800" baseline="30000" dirty="0"/>
              <a:t>5</a:t>
            </a:r>
            <a:r>
              <a:rPr lang="it-IT" sz="800" dirty="0"/>
              <a:t>Gilead Sciences, Inc., Foster City, California; </a:t>
            </a:r>
            <a:r>
              <a:rPr lang="it-IT" sz="800" baseline="30000" dirty="0"/>
              <a:t>6</a:t>
            </a:r>
            <a:r>
              <a:rPr lang="it-IT" sz="800" dirty="0"/>
              <a:t>Duke Clinical Research Institute, Durham, North Carolina, USA; </a:t>
            </a:r>
            <a:r>
              <a:rPr lang="it-IT" sz="800" baseline="30000" dirty="0"/>
              <a:t>7</a:t>
            </a:r>
            <a:r>
              <a:rPr lang="it-IT" sz="800" dirty="0"/>
              <a:t>Inova Fairfax Hospital, Falls Church, Virginia, USA; </a:t>
            </a:r>
            <a:r>
              <a:rPr lang="it-IT" sz="800" baseline="30000" dirty="0"/>
              <a:t>8</a:t>
            </a:r>
            <a:r>
              <a:rPr lang="it-IT" sz="800" dirty="0"/>
              <a:t>Liver Institute Northwest, Seattle, Washington, USA; </a:t>
            </a:r>
            <a:r>
              <a:rPr lang="it-IT" sz="800" baseline="30000" dirty="0"/>
              <a:t>9</a:t>
            </a:r>
            <a:r>
              <a:rPr lang="it-IT" sz="800" dirty="0"/>
              <a:t>Medical University of Vienna, Austria; </a:t>
            </a:r>
            <a:r>
              <a:rPr lang="it-IT" sz="800" baseline="30000" dirty="0"/>
              <a:t>10</a:t>
            </a:r>
            <a:r>
              <a:rPr lang="it-IT" sz="800" dirty="0"/>
              <a:t>University of Miami, Coral Gables, Florida, USA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Primary sclerosing cholangitis (PSC) is a chronic fibrosing cholangiopathy marked by heterogeneous clinical presentation</a:t>
            </a:r>
          </a:p>
          <a:p>
            <a:pPr>
              <a:lnSpc>
                <a:spcPct val="110000"/>
              </a:lnSpc>
            </a:pPr>
            <a:r>
              <a:rPr lang="en-GB" dirty="0"/>
              <a:t>Fibrosis progression is the primary histologic endpoint in two Phase 3 clinical trials of PSC (ClinicalTrials.gov NCT03872921 and NCT03890120)</a:t>
            </a:r>
          </a:p>
          <a:p>
            <a:pPr>
              <a:lnSpc>
                <a:spcPct val="110000"/>
              </a:lnSpc>
            </a:pPr>
            <a:r>
              <a:rPr lang="en-GB" dirty="0"/>
              <a:t>Current histologic staging systems for PSC, including the </a:t>
            </a:r>
            <a:r>
              <a:rPr lang="en-GB" dirty="0" err="1"/>
              <a:t>Nakanuma</a:t>
            </a:r>
            <a:r>
              <a:rPr lang="en-GB" dirty="0"/>
              <a:t> classification, are predictive of clinical events, but have only fair interobserver agreement and may require specialized staining procedures</a:t>
            </a:r>
          </a:p>
          <a:p>
            <a:pPr>
              <a:lnSpc>
                <a:spcPct val="110000"/>
              </a:lnSpc>
            </a:pPr>
            <a:r>
              <a:rPr lang="en-GB" dirty="0"/>
              <a:t>Variability in histologic evaluation in patients with PSC may hinder disease staging and confound clinical trial results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Objectives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To develop machine learning (ML) models for evaluation of liver histology in PSC</a:t>
            </a:r>
          </a:p>
          <a:p>
            <a:pPr>
              <a:lnSpc>
                <a:spcPct val="110000"/>
              </a:lnSpc>
            </a:pPr>
            <a:r>
              <a:rPr lang="en-GB" dirty="0"/>
              <a:t>To determine associations between ML-based histologic parameters and </a:t>
            </a:r>
            <a:r>
              <a:rPr lang="en-GB" dirty="0" err="1"/>
              <a:t>noninvasive</a:t>
            </a:r>
            <a:r>
              <a:rPr lang="en-GB" dirty="0"/>
              <a:t> markers of fibrosis, cholestasis, and clinical events</a:t>
            </a:r>
          </a:p>
        </p:txBody>
      </p:sp>
    </p:spTree>
    <p:extLst>
      <p:ext uri="{BB962C8B-B14F-4D97-AF65-F5344CB8AC3E}">
        <p14:creationId xmlns:p14="http://schemas.microsoft.com/office/powerpoint/2010/main" val="16853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Study Population and Assessments</a:t>
            </a:r>
          </a:p>
          <a:p>
            <a:pPr>
              <a:lnSpc>
                <a:spcPct val="110000"/>
              </a:lnSpc>
            </a:pPr>
            <a:r>
              <a:rPr lang="en-GB" dirty="0"/>
              <a:t>Patients with PSC (N=141) from a 96-wk, Phase 2 study of </a:t>
            </a:r>
            <a:r>
              <a:rPr lang="en-GB" dirty="0" err="1"/>
              <a:t>simtuzumab</a:t>
            </a:r>
            <a:r>
              <a:rPr lang="en-GB" dirty="0"/>
              <a:t>, a monoclonal antibody directed against </a:t>
            </a:r>
            <a:r>
              <a:rPr lang="en-GB" dirty="0" err="1"/>
              <a:t>lysyl</a:t>
            </a:r>
            <a:r>
              <a:rPr lang="en-GB" dirty="0"/>
              <a:t> oxidase-like-2 (NCT01672853)</a:t>
            </a:r>
          </a:p>
          <a:p>
            <a:pPr>
              <a:lnSpc>
                <a:spcPct val="110000"/>
              </a:lnSpc>
            </a:pPr>
            <a:r>
              <a:rPr lang="en-GB" dirty="0"/>
              <a:t>Fibrosis was staged at baseline, and Weeks 48 and 96 by a central pathologist (CP) according to Ishak classification using trichrome (TC)–stained slides</a:t>
            </a:r>
          </a:p>
          <a:p>
            <a:pPr>
              <a:lnSpc>
                <a:spcPct val="110000"/>
              </a:lnSpc>
            </a:pPr>
            <a:r>
              <a:rPr lang="en-GB" dirty="0"/>
              <a:t>Other assessments: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Liver biochemistry tests (serum alkaline phosphatase [ALP], alanine aminotransferase [ALT], and </a:t>
            </a:r>
            <a:r>
              <a:rPr lang="el-GR" dirty="0"/>
              <a:t>γ-</a:t>
            </a:r>
            <a:r>
              <a:rPr lang="en-GB" dirty="0" err="1"/>
              <a:t>glutamyltransferase</a:t>
            </a:r>
            <a:r>
              <a:rPr lang="en-GB" dirty="0"/>
              <a:t> [GGT])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Enhanced Liver Fibrosis (ELF™ [Siemens Healthcare GmbH, Erlangen, Germany]) score</a:t>
            </a:r>
          </a:p>
        </p:txBody>
      </p:sp>
    </p:spTree>
    <p:extLst>
      <p:ext uri="{BB962C8B-B14F-4D97-AF65-F5344CB8AC3E}">
        <p14:creationId xmlns:p14="http://schemas.microsoft.com/office/powerpoint/2010/main" val="3376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Machine Learning Assessment of Histology</a:t>
            </a:r>
          </a:p>
          <a:p>
            <a:pPr>
              <a:lnSpc>
                <a:spcPct val="110000"/>
              </a:lnSpc>
            </a:pPr>
            <a:r>
              <a:rPr lang="en-GB" dirty="0"/>
              <a:t>An ML platform (</a:t>
            </a:r>
            <a:r>
              <a:rPr lang="en-GB" dirty="0" err="1"/>
              <a:t>PathAI</a:t>
            </a:r>
            <a:r>
              <a:rPr lang="en-GB" dirty="0"/>
              <a:t>, Inc., Boston, Massachusetts, USA) based on an annotation-based platform and convolutional neural networks (CNNs; &gt;20 layers and 8 million parameters) developed for </a:t>
            </a:r>
            <a:r>
              <a:rPr lang="en-GB" dirty="0" err="1"/>
              <a:t>nonalcoholic</a:t>
            </a:r>
            <a:r>
              <a:rPr lang="en-GB" dirty="0"/>
              <a:t> steatohepatitis4 was used to assess PSC histology</a:t>
            </a:r>
          </a:p>
          <a:p>
            <a:pPr>
              <a:lnSpc>
                <a:spcPct val="110000"/>
              </a:lnSpc>
            </a:pPr>
            <a:r>
              <a:rPr lang="en-GB" dirty="0"/>
              <a:t>The annotation-based platform was trained using 44,000 annotations (</a:t>
            </a:r>
            <a:r>
              <a:rPr lang="en-GB" dirty="0" err="1"/>
              <a:t>eg</a:t>
            </a:r>
            <a:r>
              <a:rPr lang="en-GB" dirty="0"/>
              <a:t>, fibrosis, lobular/portal/interface inflammation, and bile ducts/</a:t>
            </a:r>
            <a:r>
              <a:rPr lang="en-GB" dirty="0" err="1"/>
              <a:t>ductules</a:t>
            </a:r>
            <a:r>
              <a:rPr lang="en-GB" dirty="0"/>
              <a:t>) from 29 board-certified pathologists on images from 252 </a:t>
            </a:r>
            <a:r>
              <a:rPr lang="en-GB" dirty="0" err="1"/>
              <a:t>hematoxylin</a:t>
            </a:r>
            <a:r>
              <a:rPr lang="en-GB" dirty="0"/>
              <a:t> and eosin (H&amp;E)–, 254 TC-, and 330 picrosirius red (PSR)–stained slides; the model was trained to recognize and summarize these features at the whole-slide level</a:t>
            </a:r>
          </a:p>
          <a:p>
            <a:pPr>
              <a:lnSpc>
                <a:spcPct val="110000"/>
              </a:lnSpc>
            </a:pPr>
            <a:r>
              <a:rPr lang="en-GB" dirty="0"/>
              <a:t>CNNs were deployed on images of TC- and PSR-stained slides using slide-level Ishak stages to recognize patterns associated with each fibrosis stage; these region-based scores were used to generate a slide-level ML Ishak fibrosis score</a:t>
            </a:r>
          </a:p>
        </p:txBody>
      </p:sp>
    </p:spTree>
    <p:extLst>
      <p:ext uri="{BB962C8B-B14F-4D97-AF65-F5344CB8AC3E}">
        <p14:creationId xmlns:p14="http://schemas.microsoft.com/office/powerpoint/2010/main" val="196036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Statistical Analyses</a:t>
            </a:r>
          </a:p>
          <a:p>
            <a:pPr>
              <a:lnSpc>
                <a:spcPct val="110000"/>
              </a:lnSpc>
            </a:pPr>
            <a:r>
              <a:rPr lang="en-GB" dirty="0"/>
              <a:t>Correlations between slide-level score and CP-derived fibrosis stage were evaluated on test images excluded from model training (77 TC and 88 PSR), and associations between ML-derived features with clinical parameters, PSC-related events (</a:t>
            </a:r>
            <a:r>
              <a:rPr lang="en-GB" dirty="0" err="1"/>
              <a:t>eg</a:t>
            </a:r>
            <a:r>
              <a:rPr lang="en-GB" dirty="0"/>
              <a:t>, decompensation, cholangitis, and transplantation), and progression to cirrhosis at Weeks 48 and/or 96 were determined</a:t>
            </a:r>
          </a:p>
        </p:txBody>
      </p:sp>
    </p:spTree>
    <p:extLst>
      <p:ext uri="{BB962C8B-B14F-4D97-AF65-F5344CB8AC3E}">
        <p14:creationId xmlns:p14="http://schemas.microsoft.com/office/powerpoint/2010/main" val="382793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1AAA3-1116-4505-959E-3FC1B8C5D9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5" y="1186129"/>
            <a:ext cx="8227467" cy="33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1D390-E68C-4523-B52C-5C762E2221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62" y="425152"/>
            <a:ext cx="7470675" cy="43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857</Words>
  <Application>Microsoft Macintosh PowerPoint</Application>
  <PresentationFormat>Presentazione su schermo (16:9)</PresentationFormat>
  <Paragraphs>47</Paragraphs>
  <Slides>18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Introduction</vt:lpstr>
      <vt:lpstr> Objectives</vt:lpstr>
      <vt:lpstr> Methods</vt:lpstr>
      <vt:lpstr> Methods</vt:lpstr>
      <vt:lpstr> Methods</vt:lpstr>
      <vt:lpstr>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Methods</vt:lpstr>
      <vt:lpstr>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EASL2020</dc:title>
  <dc:subject/>
  <dc:creator>Giorgio Mantovani</dc:creator>
  <cp:keywords/>
  <dc:description/>
  <cp:lastModifiedBy>Giorgio Mantovani</cp:lastModifiedBy>
  <cp:revision>130</cp:revision>
  <dcterms:created xsi:type="dcterms:W3CDTF">2019-04-12T11:26:00Z</dcterms:created>
  <dcterms:modified xsi:type="dcterms:W3CDTF">2020-09-10T11:02:52Z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