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71" r:id="rId2"/>
    <p:sldId id="272" r:id="rId3"/>
    <p:sldId id="256" r:id="rId4"/>
    <p:sldId id="273" r:id="rId5"/>
    <p:sldId id="274" r:id="rId6"/>
    <p:sldId id="275" r:id="rId7"/>
    <p:sldId id="276" r:id="rId8"/>
    <p:sldId id="304" r:id="rId9"/>
    <p:sldId id="305" r:id="rId10"/>
    <p:sldId id="306" r:id="rId11"/>
    <p:sldId id="307" r:id="rId12"/>
    <p:sldId id="309" r:id="rId13"/>
    <p:sldId id="308" r:id="rId14"/>
    <p:sldId id="310" r:id="rId15"/>
    <p:sldId id="311" r:id="rId16"/>
    <p:sldId id="313" r:id="rId17"/>
    <p:sldId id="314" r:id="rId18"/>
    <p:sldId id="315" r:id="rId19"/>
    <p:sldId id="318" r:id="rId20"/>
    <p:sldId id="317" r:id="rId21"/>
    <p:sldId id="320" r:id="rId22"/>
    <p:sldId id="321" r:id="rId23"/>
    <p:sldId id="316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2" r:id="rId34"/>
    <p:sldId id="331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F3"/>
    <a:srgbClr val="BFCAD0"/>
    <a:srgbClr val="D4B68D"/>
    <a:srgbClr val="BB6031"/>
    <a:srgbClr val="34C2F2"/>
    <a:srgbClr val="0376AF"/>
    <a:srgbClr val="96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/>
    <p:restoredTop sz="94522"/>
  </p:normalViewPr>
  <p:slideViewPr>
    <p:cSldViewPr snapToGrid="0" snapToObjects="1">
      <p:cViewPr varScale="1">
        <p:scale>
          <a:sx n="150" d="100"/>
          <a:sy n="150" d="100"/>
        </p:scale>
        <p:origin x="70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96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5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20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92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275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89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12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11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9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6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13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70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72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06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40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40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93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7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62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710" y="2928774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91E7F2-9343-2644-8855-87A6192594F9}"/>
              </a:ext>
            </a:extLst>
          </p:cNvPr>
          <p:cNvSpPr txBox="1"/>
          <p:nvPr userDrawn="1"/>
        </p:nvSpPr>
        <p:spPr>
          <a:xfrm>
            <a:off x="2722776" y="70661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479A090-52FC-064D-BD53-9E745E2CD2B5}"/>
              </a:ext>
            </a:extLst>
          </p:cNvPr>
          <p:cNvSpPr/>
          <p:nvPr userDrawn="1"/>
        </p:nvSpPr>
        <p:spPr>
          <a:xfrm>
            <a:off x="787179" y="1009815"/>
            <a:ext cx="7680959" cy="3220279"/>
          </a:xfrm>
          <a:prstGeom prst="rect">
            <a:avLst/>
          </a:prstGeom>
          <a:solidFill>
            <a:srgbClr val="EF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1523592"/>
            <a:ext cx="685800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39F22E-6A1F-B342-9CF6-C375C4F002E4}"/>
              </a:ext>
            </a:extLst>
          </p:cNvPr>
          <p:cNvSpPr txBox="1"/>
          <p:nvPr userDrawn="1"/>
        </p:nvSpPr>
        <p:spPr>
          <a:xfrm>
            <a:off x="2032362" y="6874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EASL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| Focus sulle patologie del fegato</a:t>
            </a:r>
          </a:p>
        </p:txBody>
      </p:sp>
    </p:spTree>
    <p:extLst>
      <p:ext uri="{BB962C8B-B14F-4D97-AF65-F5344CB8AC3E}">
        <p14:creationId xmlns:p14="http://schemas.microsoft.com/office/powerpoint/2010/main" val="17775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100"/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02B52F-FC34-9748-A74F-04917A9636D2}"/>
              </a:ext>
            </a:extLst>
          </p:cNvPr>
          <p:cNvSpPr txBox="1"/>
          <p:nvPr userDrawn="1"/>
        </p:nvSpPr>
        <p:spPr>
          <a:xfrm>
            <a:off x="2722776" y="201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sulle patologie del fegato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1B2C1E2-B360-1B45-ACE9-7BE08699CBA8}"/>
              </a:ext>
            </a:extLst>
          </p:cNvPr>
          <p:cNvGrpSpPr/>
          <p:nvPr userDrawn="1"/>
        </p:nvGrpSpPr>
        <p:grpSpPr>
          <a:xfrm>
            <a:off x="114366" y="86082"/>
            <a:ext cx="879600" cy="879762"/>
            <a:chOff x="2502288" y="98612"/>
            <a:chExt cx="879600" cy="87976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C5DD682-84AA-3846-A510-1102994AF5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02288" y="98612"/>
              <a:ext cx="270000" cy="262108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304B249-A61E-4048-A970-D1635694FB50}"/>
                </a:ext>
              </a:extLst>
            </p:cNvPr>
            <p:cNvSpPr/>
            <p:nvPr userDrawn="1"/>
          </p:nvSpPr>
          <p:spPr>
            <a:xfrm>
              <a:off x="2654688" y="251012"/>
              <a:ext cx="270000" cy="270162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57C7EBD-0B4C-5A41-9F33-5293A84207C2}"/>
                </a:ext>
              </a:extLst>
            </p:cNvPr>
            <p:cNvSpPr/>
            <p:nvPr userDrawn="1"/>
          </p:nvSpPr>
          <p:spPr>
            <a:xfrm>
              <a:off x="2807088" y="403412"/>
              <a:ext cx="270000" cy="270162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4D0F333B-0B95-7341-94C9-C8562D93C528}"/>
                </a:ext>
              </a:extLst>
            </p:cNvPr>
            <p:cNvSpPr/>
            <p:nvPr userDrawn="1"/>
          </p:nvSpPr>
          <p:spPr>
            <a:xfrm>
              <a:off x="2959488" y="555812"/>
              <a:ext cx="270000" cy="270162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B6A1E9C-9DF0-3742-AF53-45A022908280}"/>
                </a:ext>
              </a:extLst>
            </p:cNvPr>
            <p:cNvSpPr/>
            <p:nvPr userDrawn="1"/>
          </p:nvSpPr>
          <p:spPr>
            <a:xfrm>
              <a:off x="3111888" y="708212"/>
              <a:ext cx="270000" cy="270162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0C32471-4694-7940-B3B4-DC665C0F3CF3}"/>
              </a:ext>
            </a:extLst>
          </p:cNvPr>
          <p:cNvGrpSpPr/>
          <p:nvPr userDrawn="1"/>
        </p:nvGrpSpPr>
        <p:grpSpPr>
          <a:xfrm flipH="1">
            <a:off x="8265746" y="4257366"/>
            <a:ext cx="771600" cy="771600"/>
            <a:chOff x="2618583" y="98612"/>
            <a:chExt cx="771600" cy="7716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73DBE695-B6C6-714A-A92A-925C8F1E246B}"/>
                </a:ext>
              </a:extLst>
            </p:cNvPr>
            <p:cNvSpPr>
              <a:spLocks/>
            </p:cNvSpPr>
            <p:nvPr userDrawn="1"/>
          </p:nvSpPr>
          <p:spPr>
            <a:xfrm>
              <a:off x="2618583" y="98612"/>
              <a:ext cx="162000" cy="162000"/>
            </a:xfrm>
            <a:prstGeom prst="rect">
              <a:avLst/>
            </a:prstGeom>
            <a:solidFill>
              <a:srgbClr val="0376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19FBD67-5EAD-7541-B2B9-6E15F0A0D34E}"/>
                </a:ext>
              </a:extLst>
            </p:cNvPr>
            <p:cNvSpPr>
              <a:spLocks/>
            </p:cNvSpPr>
            <p:nvPr userDrawn="1"/>
          </p:nvSpPr>
          <p:spPr>
            <a:xfrm>
              <a:off x="2770983" y="251012"/>
              <a:ext cx="162000" cy="162000"/>
            </a:xfrm>
            <a:prstGeom prst="rect">
              <a:avLst/>
            </a:prstGeom>
            <a:solidFill>
              <a:srgbClr val="34C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332571D-9A96-9A43-B9A6-61D3657B05D9}"/>
                </a:ext>
              </a:extLst>
            </p:cNvPr>
            <p:cNvSpPr>
              <a:spLocks/>
            </p:cNvSpPr>
            <p:nvPr userDrawn="1"/>
          </p:nvSpPr>
          <p:spPr>
            <a:xfrm>
              <a:off x="2923383" y="403412"/>
              <a:ext cx="162000" cy="162000"/>
            </a:xfrm>
            <a:prstGeom prst="rect">
              <a:avLst/>
            </a:prstGeom>
            <a:solidFill>
              <a:srgbClr val="BB6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66C0EF0-9BF8-FD4E-BC62-5A09F07118BB}"/>
                </a:ext>
              </a:extLst>
            </p:cNvPr>
            <p:cNvSpPr>
              <a:spLocks/>
            </p:cNvSpPr>
            <p:nvPr userDrawn="1"/>
          </p:nvSpPr>
          <p:spPr>
            <a:xfrm>
              <a:off x="3075783" y="555812"/>
              <a:ext cx="162000" cy="162000"/>
            </a:xfrm>
            <a:prstGeom prst="rect">
              <a:avLst/>
            </a:prstGeom>
            <a:solidFill>
              <a:srgbClr val="D4B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ED2FB95-8A76-124F-A30C-2240667E7681}"/>
                </a:ext>
              </a:extLst>
            </p:cNvPr>
            <p:cNvSpPr>
              <a:spLocks/>
            </p:cNvSpPr>
            <p:nvPr userDrawn="1"/>
          </p:nvSpPr>
          <p:spPr>
            <a:xfrm>
              <a:off x="3228183" y="708212"/>
              <a:ext cx="162000" cy="162000"/>
            </a:xfrm>
            <a:prstGeom prst="rect">
              <a:avLst/>
            </a:prstGeom>
            <a:solidFill>
              <a:srgbClr val="BFC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7" name="Segnaposto contenuto 11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146884" y="4865505"/>
            <a:ext cx="850232" cy="24785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48135CF-CCB5-FC42-9CBD-970A60278D18}"/>
              </a:ext>
            </a:extLst>
          </p:cNvPr>
          <p:cNvSpPr/>
          <p:nvPr userDrawn="1"/>
        </p:nvSpPr>
        <p:spPr>
          <a:xfrm>
            <a:off x="0" y="0"/>
            <a:ext cx="9144000" cy="409572"/>
          </a:xfrm>
          <a:prstGeom prst="rect">
            <a:avLst/>
          </a:prstGeom>
          <a:solidFill>
            <a:srgbClr val="96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792803" y="2841224"/>
            <a:ext cx="7641077" cy="401934"/>
          </a:xfrm>
        </p:spPr>
        <p:txBody>
          <a:bodyPr/>
          <a:lstStyle/>
          <a:p>
            <a:r>
              <a:rPr lang="en-GB" dirty="0"/>
              <a:t>HCV SLTC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People who inject drugs (PWID) and people incarcerated are key populations contributing to HCV epidemics in many settings. </a:t>
            </a:r>
          </a:p>
          <a:p>
            <a:pPr>
              <a:lnSpc>
                <a:spcPct val="110000"/>
              </a:lnSpc>
            </a:pPr>
            <a:r>
              <a:rPr lang="en-GB" dirty="0"/>
              <a:t>Effective HCV prevention and treatment interventions for these populations is central for HCV elimination efforts.</a:t>
            </a:r>
          </a:p>
          <a:p>
            <a:pPr>
              <a:lnSpc>
                <a:spcPct val="110000"/>
              </a:lnSpc>
            </a:pPr>
            <a:r>
              <a:rPr lang="en-GB" dirty="0"/>
              <a:t>Although mathematical modelling demonstrated the potential for HCV treatment-as-prevention among PWID and in prison settings, there is limited empirical data to confirm modelling-based outputs in a real-world setting.</a:t>
            </a:r>
          </a:p>
          <a:p>
            <a:pPr>
              <a:lnSpc>
                <a:spcPct val="110000"/>
              </a:lnSpc>
            </a:pPr>
            <a:r>
              <a:rPr lang="en-GB" dirty="0"/>
              <a:t>This study evaluated the impact of DAA treatment scale-up on HCV incidence within a network of prisons in New South Wales, Australia.</a:t>
            </a:r>
          </a:p>
        </p:txBody>
      </p:sp>
    </p:spTree>
    <p:extLst>
      <p:ext uri="{BB962C8B-B14F-4D97-AF65-F5344CB8AC3E}">
        <p14:creationId xmlns:p14="http://schemas.microsoft.com/office/powerpoint/2010/main" val="102000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163810"/>
            <a:ext cx="7886700" cy="36069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The Surveillance and Treatment of Prisoners with hepatitis C (</a:t>
            </a:r>
            <a:r>
              <a:rPr lang="en-GB" sz="1600" dirty="0" err="1"/>
              <a:t>SToP</a:t>
            </a:r>
            <a:r>
              <a:rPr lang="en-GB" sz="1600" dirty="0"/>
              <a:t>-C) is an interventional clinical trial within a cohort of participants enrolled through a network of four prisons in New South Wales, Australia.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Two prisons (Goulburn, and Lithgow) were maximum-security male prisons, and two prisons were medium-security prisons, one male (Outer Metropolitan Multi-Purpose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Correctional Centre; OMMPCC), and one female (</a:t>
            </a:r>
            <a:r>
              <a:rPr lang="en-GB" sz="1600" dirty="0" err="1"/>
              <a:t>Dillwynia</a:t>
            </a:r>
            <a:r>
              <a:rPr lang="en-GB" sz="1600" dirty="0"/>
              <a:t>) prison.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</a:t>
            </a:r>
            <a:r>
              <a:rPr lang="en-GB" sz="1600" dirty="0" err="1"/>
              <a:t>SToP</a:t>
            </a:r>
            <a:r>
              <a:rPr lang="en-GB" sz="1600" dirty="0"/>
              <a:t>-C study participants were enrolled into </a:t>
            </a:r>
            <a:r>
              <a:rPr lang="en-GB" sz="1600" b="1" dirty="0"/>
              <a:t>an open prospective cohort</a:t>
            </a:r>
            <a:r>
              <a:rPr lang="en-GB" sz="1600" dirty="0"/>
              <a:t>: HCV status and risk behaviour were evaluated at study entry with ongoing evaluation of HCV incidence and risk behaviour on a six-monthly basis.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Study intervention involved </a:t>
            </a:r>
            <a:r>
              <a:rPr lang="en-GB" sz="1600" b="1" dirty="0"/>
              <a:t>treatment scale-up</a:t>
            </a:r>
            <a:r>
              <a:rPr lang="en-GB" sz="1600" dirty="0"/>
              <a:t> in which participants with detected HCV RNA were offered sofosbuvir/</a:t>
            </a:r>
            <a:r>
              <a:rPr lang="en-GB" sz="1600" dirty="0" err="1"/>
              <a:t>velpatasvir</a:t>
            </a:r>
            <a:r>
              <a:rPr lang="en-GB" sz="1600" dirty="0"/>
              <a:t> for 12 weeks.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overall schedule of </a:t>
            </a:r>
            <a:r>
              <a:rPr lang="en-GB" sz="1600" dirty="0" err="1"/>
              <a:t>SToP</a:t>
            </a:r>
            <a:r>
              <a:rPr lang="en-GB" sz="1600" dirty="0"/>
              <a:t>-C, including the other components has been summarised in Fig 1.</a:t>
            </a:r>
          </a:p>
        </p:txBody>
      </p:sp>
    </p:spTree>
    <p:extLst>
      <p:ext uri="{BB962C8B-B14F-4D97-AF65-F5344CB8AC3E}">
        <p14:creationId xmlns:p14="http://schemas.microsoft.com/office/powerpoint/2010/main" val="208588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4810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Participants were screened for HCV at enrolment (anti-HCV Ab, and if positive HCV RNA).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Thus, from the screening visit, participants formed three sub- populations, including: 1) uninfected (anti-HCV-); 2) previously infected (anti-HCV+/RNA-); 3) infected (anti-HCV+/RNA+).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Uninfected and previously infected (i.e., HCV “at-risk”) participants were followed for HCV primary infection and re-infection, while infected participants were assessed for HCV treatment.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Treatment scale-up </a:t>
            </a:r>
            <a:r>
              <a:rPr lang="en-GB" sz="1600" dirty="0"/>
              <a:t>(</a:t>
            </a:r>
            <a:r>
              <a:rPr lang="en-GB" sz="1600" b="1" dirty="0"/>
              <a:t>intervention</a:t>
            </a:r>
            <a:r>
              <a:rPr lang="en-GB" sz="1600" dirty="0"/>
              <a:t>) started mid to late 2017. HCV incidence was compared between before DAA treatment scale-up period (2014-17) and after DAA treatment scale-up period (2018-19).</a:t>
            </a:r>
          </a:p>
          <a:p>
            <a:pPr>
              <a:lnSpc>
                <a:spcPct val="110000"/>
              </a:lnSpc>
            </a:pPr>
            <a:r>
              <a:rPr lang="en-GB" sz="1600" b="1" dirty="0"/>
              <a:t>Incident HCV </a:t>
            </a:r>
            <a:r>
              <a:rPr lang="en-GB" sz="1600" dirty="0"/>
              <a:t>was defined as a positive anti-HCV Ab test among participants with a negative anti-HCV Ab at the previous visit (</a:t>
            </a:r>
            <a:r>
              <a:rPr lang="en-GB" sz="1600" b="1" dirty="0"/>
              <a:t>primary infection</a:t>
            </a:r>
            <a:r>
              <a:rPr lang="en-GB" sz="1600" dirty="0"/>
              <a:t>), and a positive HCV RNA test among participants with a negative HCV RNA at the previous visit (</a:t>
            </a:r>
            <a:r>
              <a:rPr lang="en-GB" sz="1600" b="1" dirty="0"/>
              <a:t>re-infection</a:t>
            </a:r>
            <a:r>
              <a:rPr lang="en-GB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420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B5CDE9-E65C-4486-B79E-0E45C4BFD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85" y="1321763"/>
            <a:ext cx="8809630" cy="284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D8739-7509-4DFD-80E1-996501A34F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096" y="980569"/>
            <a:ext cx="3823807" cy="1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BC883B-E623-4547-BD3E-9AC1BFB52B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62" y="474936"/>
            <a:ext cx="6508276" cy="43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DCFCF-4F1A-40C2-87DE-ECFDF1BB6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61" y="544493"/>
            <a:ext cx="8003277" cy="42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D3F61-62B2-4209-ACCC-D3CB67986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75" y="653779"/>
            <a:ext cx="8734050" cy="38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36989-282C-42A7-B694-8EE508B3B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7" y="1046340"/>
            <a:ext cx="8780405" cy="30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700" dirty="0"/>
              <a:t>Rapid scale-up of DAA therapy was associated with HCV incidence reduction in prison, indicative of treatment as prevention.</a:t>
            </a:r>
          </a:p>
          <a:p>
            <a:pPr>
              <a:lnSpc>
                <a:spcPct val="110000"/>
              </a:lnSpc>
            </a:pPr>
            <a:r>
              <a:rPr lang="en-GB" sz="1700" dirty="0"/>
              <a:t>The findings support broad DAA treatment scale-up among incarcerated populations, and enhanced harm reduction, particularly for prevention of re-infection.</a:t>
            </a:r>
          </a:p>
        </p:txBody>
      </p:sp>
    </p:spTree>
    <p:extLst>
      <p:ext uri="{BB962C8B-B14F-4D97-AF65-F5344CB8AC3E}">
        <p14:creationId xmlns:p14="http://schemas.microsoft.com/office/powerpoint/2010/main" val="81292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4" y="1803400"/>
            <a:ext cx="7110351" cy="1206204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Rapid hepatitis C treatment starts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are a safe and effective means of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pursuing viral elimination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2585830" y="3671387"/>
            <a:ext cx="3972339" cy="30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Shawn Greenan, Deepti Kalani, Cory Ramsay, Merissa Mitchell, Lisa Barrett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10938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2170141"/>
            <a:ext cx="7110351" cy="81646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A novel hepatitis C intervention in Denmark to test and treat people who inject drugs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288432"/>
            <a:ext cx="6858000" cy="529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Jv. Lazarus</a:t>
            </a:r>
            <a:r>
              <a:rPr lang="it-IT" sz="800" b="1" baseline="30000" dirty="0"/>
              <a:t>1</a:t>
            </a:r>
            <a:r>
              <a:rPr lang="it-IT" sz="800" b="1" dirty="0"/>
              <a:t>, A. Øvrehus</a:t>
            </a:r>
            <a:r>
              <a:rPr lang="it-IT" sz="800" b="1" baseline="30000" dirty="0"/>
              <a:t>2,3</a:t>
            </a:r>
            <a:r>
              <a:rPr lang="it-IT" sz="800" b="1" dirty="0"/>
              <a:t>, J. DEMANT</a:t>
            </a:r>
            <a:r>
              <a:rPr lang="it-IT" sz="800" b="1" baseline="30000" dirty="0"/>
              <a:t>4</a:t>
            </a:r>
            <a:r>
              <a:rPr lang="it-IT" sz="800" b="1" dirty="0"/>
              <a:t>, LOUISE KROHN-HEHLI</a:t>
            </a:r>
            <a:r>
              <a:rPr lang="it-IT" sz="800" b="1" baseline="30000" dirty="0"/>
              <a:t>5</a:t>
            </a:r>
            <a:r>
              <a:rPr lang="it-IT" sz="800" b="1" dirty="0"/>
              <a:t> And N. Wies</a:t>
            </a:r>
            <a:r>
              <a:rPr lang="it-IT" sz="800" b="1" baseline="30000" dirty="0"/>
              <a:t>5,6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</a:t>
            </a:r>
            <a:r>
              <a:rPr lang="it-IT" sz="800" dirty="0"/>
              <a:t>University of Barcelona, Barcelona Institute for Global Health (ISGlobal), Barcelona, Spain | </a:t>
            </a:r>
            <a:r>
              <a:rPr lang="it-IT" sz="800" baseline="30000" dirty="0"/>
              <a:t>2</a:t>
            </a:r>
            <a:r>
              <a:rPr lang="it-IT" sz="800" dirty="0"/>
              <a:t>Odense University Hospital, Department of Infectious Diseases, Odense, Denmark | </a:t>
            </a:r>
            <a:r>
              <a:rPr lang="it-IT" sz="800" baseline="30000" dirty="0"/>
              <a:t>3</a:t>
            </a:r>
            <a:r>
              <a:rPr lang="it-IT" sz="800" dirty="0"/>
              <a:t>University of Southern Denmark, Faculty of Health Sciences, Department of Clinical Research, Odense, Denmark | </a:t>
            </a:r>
            <a:r>
              <a:rPr lang="it-IT" sz="800" baseline="30000" dirty="0"/>
              <a:t>4</a:t>
            </a:r>
            <a:r>
              <a:rPr lang="it-IT" sz="800" dirty="0"/>
              <a:t>Brugernes Akademi, Copenhagen, Denmark | </a:t>
            </a:r>
            <a:r>
              <a:rPr lang="it-IT" sz="800" baseline="30000" dirty="0"/>
              <a:t>5</a:t>
            </a:r>
            <a:r>
              <a:rPr lang="it-IT" sz="800" dirty="0"/>
              <a:t>Copenhagen University Hospital, Department of Infectious Diseases, Hvidovre, Denmark | </a:t>
            </a:r>
            <a:r>
              <a:rPr lang="it-IT" sz="800" baseline="30000" dirty="0"/>
              <a:t>6</a:t>
            </a:r>
            <a:r>
              <a:rPr lang="it-IT" sz="800" dirty="0"/>
              <a:t>University of Copenhagen, Faculty of Health and Medical Sciences, Department of Clinical Medicine, Copenhagen, Denmark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Background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 2015, PEI was the first Canadian province to develop and implement a comprehensive jurisdiction-wide HCV treatment program. </a:t>
            </a:r>
          </a:p>
          <a:p>
            <a:pPr>
              <a:lnSpc>
                <a:spcPct val="110000"/>
              </a:lnSpc>
            </a:pPr>
            <a:r>
              <a:rPr lang="en-GB" dirty="0"/>
              <a:t>Multiple appointment visits have been demonstrated to be barriers to care in HCV elimination efforts. </a:t>
            </a:r>
          </a:p>
          <a:p>
            <a:pPr>
              <a:lnSpc>
                <a:spcPct val="110000"/>
              </a:lnSpc>
            </a:pPr>
            <a:r>
              <a:rPr lang="en-GB" dirty="0"/>
              <a:t>Research in the HIV field has shown better HIV and non-HIV health care engagement with rapid, same day treatment starts.</a:t>
            </a:r>
          </a:p>
        </p:txBody>
      </p:sp>
    </p:spTree>
    <p:extLst>
      <p:ext uri="{BB962C8B-B14F-4D97-AF65-F5344CB8AC3E}">
        <p14:creationId xmlns:p14="http://schemas.microsoft.com/office/powerpoint/2010/main" val="3404026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B101E-AB26-4E01-9B3B-3B179353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63" y="1569327"/>
            <a:ext cx="406374" cy="196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CE7C5-5776-4B68-98EA-D6BA4C4A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34" y="1183343"/>
            <a:ext cx="1727039" cy="984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3E82B-1D4D-49AB-896B-E6403668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72" y="1569327"/>
            <a:ext cx="406374" cy="196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4F8C49-0D3A-4BDD-9BDF-6F12FED88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371" y="1187927"/>
            <a:ext cx="1656823" cy="919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CC036C-0FB9-42E1-B3D4-60B8418C6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238" y="2413796"/>
            <a:ext cx="1608331" cy="11057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2DB15B-E260-4424-8F29-805B48BC0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6456">
            <a:off x="7052557" y="1950338"/>
            <a:ext cx="262245" cy="3146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E525FB-03FB-4508-B29E-FEE7EDE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7408" y="2839184"/>
            <a:ext cx="406374" cy="1966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FC4CBA-496B-4F28-B997-7DEC46DCB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306" y="2484646"/>
            <a:ext cx="1556208" cy="843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B0C322-3021-43E4-9E31-28FAEF5D0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500" y="3374928"/>
            <a:ext cx="4067910" cy="8680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78A6A4-E3FD-410D-A446-EFB40D6CF0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147" y="1357429"/>
            <a:ext cx="1472663" cy="6204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866C032-4E00-4D74-B715-0FDAEC5206A6}"/>
              </a:ext>
            </a:extLst>
          </p:cNvPr>
          <p:cNvSpPr txBox="1"/>
          <p:nvPr/>
        </p:nvSpPr>
        <p:spPr>
          <a:xfrm>
            <a:off x="3387441" y="2144303"/>
            <a:ext cx="180747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1ED60A-2B8C-412E-960F-FBEA94C92620}"/>
              </a:ext>
            </a:extLst>
          </p:cNvPr>
          <p:cNvSpPr txBox="1"/>
          <p:nvPr/>
        </p:nvSpPr>
        <p:spPr>
          <a:xfrm>
            <a:off x="1055033" y="1964354"/>
            <a:ext cx="180747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9A076E-AA0D-473E-AF71-1CB6BADF9DD2}"/>
              </a:ext>
            </a:extLst>
          </p:cNvPr>
          <p:cNvSpPr txBox="1"/>
          <p:nvPr/>
        </p:nvSpPr>
        <p:spPr>
          <a:xfrm>
            <a:off x="5616414" y="1099963"/>
            <a:ext cx="180747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99DC41-C312-4A36-910D-41BE2565243C}"/>
              </a:ext>
            </a:extLst>
          </p:cNvPr>
          <p:cNvSpPr txBox="1"/>
          <p:nvPr/>
        </p:nvSpPr>
        <p:spPr>
          <a:xfrm rot="5400000">
            <a:off x="4870895" y="1439081"/>
            <a:ext cx="180747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C3C438-4429-4187-8F16-C44F3C9A3E0C}"/>
              </a:ext>
            </a:extLst>
          </p:cNvPr>
          <p:cNvSpPr txBox="1"/>
          <p:nvPr/>
        </p:nvSpPr>
        <p:spPr>
          <a:xfrm rot="5400000">
            <a:off x="7362968" y="2895685"/>
            <a:ext cx="1807479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sz="1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90FAA82-0950-46B1-880E-C3E7B6EC2C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0909" y="2733948"/>
            <a:ext cx="1280271" cy="5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Extra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Of the </a:t>
            </a:r>
            <a:r>
              <a:rPr lang="en-GB" b="1" dirty="0"/>
              <a:t>224 (94.92%) </a:t>
            </a:r>
            <a:r>
              <a:rPr lang="en-GB" dirty="0"/>
              <a:t>patients who were eventually dispensed medication:</a:t>
            </a:r>
          </a:p>
          <a:p>
            <a:pPr>
              <a:lnSpc>
                <a:spcPct val="110000"/>
              </a:lnSpc>
            </a:pPr>
            <a:r>
              <a:rPr lang="en-GB" b="1" dirty="0"/>
              <a:t>100 (44.64%) </a:t>
            </a:r>
            <a:r>
              <a:rPr lang="en-GB" dirty="0"/>
              <a:t>were successfully cleared,</a:t>
            </a:r>
          </a:p>
          <a:p>
            <a:pPr>
              <a:lnSpc>
                <a:spcPct val="110000"/>
              </a:lnSpc>
            </a:pPr>
            <a:r>
              <a:rPr lang="en-GB" b="1" dirty="0"/>
              <a:t>90 (40.18%) </a:t>
            </a:r>
            <a:r>
              <a:rPr lang="en-GB" dirty="0"/>
              <a:t>are pending their SVR12,</a:t>
            </a:r>
          </a:p>
          <a:p>
            <a:pPr>
              <a:lnSpc>
                <a:spcPct val="110000"/>
              </a:lnSpc>
            </a:pPr>
            <a:r>
              <a:rPr lang="en-GB" b="1" dirty="0"/>
              <a:t>26 (11.61%) </a:t>
            </a:r>
            <a:r>
              <a:rPr lang="en-GB" dirty="0"/>
              <a:t>are currently on treatment,</a:t>
            </a:r>
          </a:p>
          <a:p>
            <a:pPr>
              <a:lnSpc>
                <a:spcPct val="110000"/>
              </a:lnSpc>
            </a:pPr>
            <a:r>
              <a:rPr lang="en-GB" b="1" dirty="0"/>
              <a:t>3 (1.34%) </a:t>
            </a:r>
            <a:r>
              <a:rPr lang="en-GB" dirty="0"/>
              <a:t>were found to have spontaneously cleared on day 0 viral loads</a:t>
            </a:r>
          </a:p>
          <a:p>
            <a:pPr>
              <a:lnSpc>
                <a:spcPct val="110000"/>
              </a:lnSpc>
            </a:pPr>
            <a:r>
              <a:rPr lang="en-GB" b="1" dirty="0"/>
              <a:t>5 (2.23%) </a:t>
            </a:r>
            <a:r>
              <a:rPr lang="en-GB" dirty="0"/>
              <a:t>treatment failures occurred.</a:t>
            </a:r>
          </a:p>
          <a:p>
            <a:pPr>
              <a:lnSpc>
                <a:spcPct val="110000"/>
              </a:lnSpc>
            </a:pPr>
            <a:r>
              <a:rPr lang="en-GB" b="1" dirty="0"/>
              <a:t>No serious adverse events or liver related decompensation occurred</a:t>
            </a:r>
          </a:p>
          <a:p>
            <a:pPr>
              <a:lnSpc>
                <a:spcPct val="110000"/>
              </a:lnSpc>
            </a:pPr>
            <a:r>
              <a:rPr lang="en-GB" dirty="0"/>
              <a:t>Most common medications resulting in co-medication adjustments were: </a:t>
            </a:r>
            <a:r>
              <a:rPr lang="en-GB" b="1" dirty="0"/>
              <a:t>statins, ethyl-</a:t>
            </a:r>
            <a:r>
              <a:rPr lang="en-GB" b="1" dirty="0" err="1"/>
              <a:t>estradiol</a:t>
            </a:r>
            <a:r>
              <a:rPr lang="en-GB" b="1" dirty="0"/>
              <a:t>, and high-dose quetiapine</a:t>
            </a:r>
          </a:p>
        </p:txBody>
      </p:sp>
    </p:spTree>
    <p:extLst>
      <p:ext uri="{BB962C8B-B14F-4D97-AF65-F5344CB8AC3E}">
        <p14:creationId xmlns:p14="http://schemas.microsoft.com/office/powerpoint/2010/main" val="138453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998D8-9DD1-47F3-84CE-E20D7481AE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697" y="772062"/>
            <a:ext cx="8098605" cy="38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1954677"/>
            <a:ext cx="7110351" cy="123414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accent2"/>
                </a:solidFill>
              </a:rPr>
              <a:t>Is hospital admission an ideal condition for HCV screening? A survey from the Venetian area (North-east of ITALY)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456971"/>
            <a:ext cx="6858000" cy="79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A. Caroli</a:t>
            </a:r>
            <a:r>
              <a:rPr lang="it-IT" sz="800" b="1" baseline="30000" dirty="0"/>
              <a:t>1</a:t>
            </a:r>
            <a:r>
              <a:rPr lang="it-IT" sz="800" b="1" dirty="0"/>
              <a:t>, I. Franceschet</a:t>
            </a:r>
            <a:r>
              <a:rPr lang="it-IT" sz="800" b="1" baseline="30000" dirty="0"/>
              <a:t>1</a:t>
            </a:r>
            <a:r>
              <a:rPr lang="it-IT" sz="800" b="1" dirty="0"/>
              <a:t>, </a:t>
            </a:r>
            <a:r>
              <a:rPr lang="it-IT" sz="800" b="1" dirty="0" err="1"/>
              <a:t>F</a:t>
            </a:r>
            <a:r>
              <a:rPr lang="it-IT" sz="800" b="1" dirty="0"/>
              <a:t>. </a:t>
            </a:r>
            <a:r>
              <a:rPr lang="it-IT" sz="800" b="1" dirty="0" err="1"/>
              <a:t>Fascì</a:t>
            </a:r>
            <a:r>
              <a:rPr lang="it-IT" sz="800" b="1" dirty="0"/>
              <a:t> Spurio</a:t>
            </a:r>
            <a:r>
              <a:rPr lang="it-IT" sz="800" b="1" baseline="30000" dirty="0"/>
              <a:t>1</a:t>
            </a:r>
            <a:r>
              <a:rPr lang="it-IT" sz="800" b="1" dirty="0"/>
              <a:t>, L. Girardi</a:t>
            </a:r>
            <a:r>
              <a:rPr lang="it-IT" sz="800" b="1" baseline="30000" dirty="0"/>
              <a:t>1</a:t>
            </a:r>
            <a:r>
              <a:rPr lang="it-IT" sz="800" b="1" dirty="0"/>
              <a:t>, </a:t>
            </a:r>
            <a:r>
              <a:rPr lang="it-IT" sz="800" b="1" dirty="0" err="1"/>
              <a:t>R</a:t>
            </a:r>
            <a:r>
              <a:rPr lang="it-IT" sz="800" b="1" dirty="0"/>
              <a:t>. Cappuccio</a:t>
            </a:r>
            <a:r>
              <a:rPr lang="it-IT" sz="800" b="1" baseline="30000" dirty="0"/>
              <a:t>1</a:t>
            </a:r>
            <a:r>
              <a:rPr lang="it-IT" sz="800" b="1" dirty="0"/>
              <a:t>, D. Checchin</a:t>
            </a:r>
            <a:r>
              <a:rPr lang="it-IT" sz="800" b="1" baseline="30000" dirty="0"/>
              <a:t>1</a:t>
            </a:r>
            <a:r>
              <a:rPr lang="it-IT" sz="800" b="1" dirty="0"/>
              <a:t>, </a:t>
            </a:r>
            <a:r>
              <a:rPr lang="it-IT" sz="800" b="1" dirty="0" err="1"/>
              <a:t>F</a:t>
            </a:r>
            <a:r>
              <a:rPr lang="it-IT" sz="800" b="1" dirty="0"/>
              <a:t>. Lamboglia</a:t>
            </a:r>
            <a:r>
              <a:rPr lang="it-IT" sz="800" b="1" baseline="30000" dirty="0"/>
              <a:t>1</a:t>
            </a:r>
            <a:r>
              <a:rPr lang="it-IT" sz="800" b="1" dirty="0"/>
              <a:t>, A. Forti2, A. C. Scarparo</a:t>
            </a:r>
            <a:r>
              <a:rPr lang="it-IT" sz="800" b="1" baseline="30000" dirty="0"/>
              <a:t>3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</a:t>
            </a:r>
            <a:r>
              <a:rPr lang="it-IT" sz="800" dirty="0"/>
              <a:t>UOC Gastroenterologia ed Epatologia, Ospedale dell’Angelo, Venezia-Mestre, Italy </a:t>
            </a:r>
            <a:r>
              <a:rPr lang="it-IT" sz="800" baseline="30000" dirty="0"/>
              <a:t>2</a:t>
            </a:r>
            <a:r>
              <a:rPr lang="it-IT" sz="800" dirty="0"/>
              <a:t>UOC Laboratorio Analisi, Ospedale dell’Angelo, Venezia-Mestre, Italy </a:t>
            </a:r>
            <a:r>
              <a:rPr lang="it-IT" sz="800" baseline="30000" dirty="0"/>
              <a:t>3</a:t>
            </a:r>
            <a:r>
              <a:rPr lang="it-IT" sz="800" dirty="0"/>
              <a:t>UOC Microbiologia, Ospedale dell’Angelo, Venezia-Mestre, Italy</a:t>
            </a:r>
          </a:p>
        </p:txBody>
      </p:sp>
    </p:spTree>
    <p:extLst>
      <p:ext uri="{BB962C8B-B14F-4D97-AF65-F5344CB8AC3E}">
        <p14:creationId xmlns:p14="http://schemas.microsoft.com/office/powerpoint/2010/main" val="29590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Which could be the most effective strategy to identify undiagnosed patients with HCV chronic hepatitis has not yet been identified.</a:t>
            </a:r>
          </a:p>
          <a:p>
            <a:pPr>
              <a:lnSpc>
                <a:spcPct val="110000"/>
              </a:lnSpc>
            </a:pPr>
            <a:r>
              <a:rPr lang="en-GB" dirty="0"/>
              <a:t>Current guidelines recommend to screen all high-risk subjects.</a:t>
            </a:r>
          </a:p>
          <a:p>
            <a:pPr>
              <a:lnSpc>
                <a:spcPct val="110000"/>
              </a:lnSpc>
            </a:pPr>
            <a:r>
              <a:rPr lang="en-GB" dirty="0"/>
              <a:t>However, strategies should be planned according to local HCV epidemiology.</a:t>
            </a:r>
          </a:p>
          <a:p>
            <a:pPr>
              <a:lnSpc>
                <a:spcPct val="110000"/>
              </a:lnSpc>
            </a:pPr>
            <a:r>
              <a:rPr lang="en-GB" dirty="0"/>
              <a:t>In Veneto region (North-East of Italy), the real prevalence of HCV infection is currently unknown. </a:t>
            </a:r>
          </a:p>
          <a:p>
            <a:pPr>
              <a:lnSpc>
                <a:spcPct val="110000"/>
              </a:lnSpc>
            </a:pPr>
            <a:r>
              <a:rPr lang="en-GB" dirty="0"/>
              <a:t>It is estimated to be between 0.5-1 % in the general population, which, per cost-benefit, would be probably too low to justify a community-wise screening.</a:t>
            </a:r>
          </a:p>
          <a:p>
            <a:pPr>
              <a:lnSpc>
                <a:spcPct val="110000"/>
              </a:lnSpc>
            </a:pPr>
            <a:r>
              <a:rPr lang="en-GB" dirty="0"/>
              <a:t>On the other hand, hospitalized patients may represent the ideal population for HCV screening and for referral for treatment.</a:t>
            </a:r>
          </a:p>
        </p:txBody>
      </p:sp>
    </p:spTree>
    <p:extLst>
      <p:ext uri="{BB962C8B-B14F-4D97-AF65-F5344CB8AC3E}">
        <p14:creationId xmlns:p14="http://schemas.microsoft.com/office/powerpoint/2010/main" val="618048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To determine the prevalence of HCV infection in unselected hospitalized patients in the Venetian area, North-East of Italy</a:t>
            </a:r>
          </a:p>
        </p:txBody>
      </p:sp>
    </p:spTree>
    <p:extLst>
      <p:ext uri="{BB962C8B-B14F-4D97-AF65-F5344CB8AC3E}">
        <p14:creationId xmlns:p14="http://schemas.microsoft.com/office/powerpoint/2010/main" val="2344851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All patients consecutively admitted to the surgical departments of the “</a:t>
            </a:r>
            <a:r>
              <a:rPr lang="en-GB" sz="1800" dirty="0" err="1"/>
              <a:t>dell’Angelo</a:t>
            </a:r>
            <a:r>
              <a:rPr lang="en-GB" sz="1800" dirty="0"/>
              <a:t>“ </a:t>
            </a:r>
            <a:r>
              <a:rPr lang="en-GB" sz="1800" dirty="0" err="1"/>
              <a:t>Hospital,Venezia</a:t>
            </a:r>
            <a:r>
              <a:rPr lang="en-GB" sz="1800" dirty="0"/>
              <a:t>-Mestre, from 01/01/2017 to 30/06/2018, were tested for anti-HCV antibodies (CMA Abbott laboratories).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In case of borderline values, a confirmatory RIBA test (INNOLIA HCV) was performed.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Positive patients were tested for HCV-RNA (RT-PCR Abbott laboratories).</a:t>
            </a:r>
          </a:p>
        </p:txBody>
      </p:sp>
    </p:spTree>
    <p:extLst>
      <p:ext uri="{BB962C8B-B14F-4D97-AF65-F5344CB8AC3E}">
        <p14:creationId xmlns:p14="http://schemas.microsoft.com/office/powerpoint/2010/main" val="108369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At admission, </a:t>
            </a:r>
            <a:r>
              <a:rPr lang="en-GB" sz="1800" b="1" dirty="0"/>
              <a:t>11166 patients </a:t>
            </a:r>
            <a:r>
              <a:rPr lang="en-GB" sz="1800" dirty="0"/>
              <a:t>were tested for HCV infection.</a:t>
            </a:r>
          </a:p>
        </p:txBody>
      </p:sp>
    </p:spTree>
    <p:extLst>
      <p:ext uri="{BB962C8B-B14F-4D97-AF65-F5344CB8AC3E}">
        <p14:creationId xmlns:p14="http://schemas.microsoft.com/office/powerpoint/2010/main" val="363024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1F53F-7F58-40AD-B3FF-0C7DC5AD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887236"/>
            <a:ext cx="6600825" cy="33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Providing testing and treatment for hepatitis C (HCV) for people who inject drugs (PWID) is a key component in eliminating HCV.</a:t>
            </a:r>
          </a:p>
          <a:p>
            <a:pPr>
              <a:lnSpc>
                <a:spcPct val="110000"/>
              </a:lnSpc>
            </a:pPr>
            <a:r>
              <a:rPr lang="en-GB" dirty="0"/>
              <a:t>Reaching this population with health care services can be challenging. </a:t>
            </a:r>
          </a:p>
          <a:p>
            <a:pPr>
              <a:lnSpc>
                <a:spcPct val="110000"/>
              </a:lnSpc>
            </a:pPr>
            <a:r>
              <a:rPr lang="en-GB" dirty="0"/>
              <a:t>Combining point-of-care testing with peer support and counselling has been shown to be effective.</a:t>
            </a:r>
          </a:p>
          <a:p>
            <a:pPr>
              <a:lnSpc>
                <a:spcPct val="110000"/>
              </a:lnSpc>
            </a:pPr>
            <a:r>
              <a:rPr lang="en-GB" dirty="0"/>
              <a:t>However, treatment also needs to be more accessible.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1465F-190F-419E-B7C6-CFF97C23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25" y="586950"/>
            <a:ext cx="6816350" cy="39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5AD34-439D-4C70-A86D-A5B3F9C5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9" y="472384"/>
            <a:ext cx="6277142" cy="4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51B32-DE5D-4D89-A39C-4DB591A40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12" y="439217"/>
            <a:ext cx="6158376" cy="42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07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Our data show a significant prevalence of HCV infection in hospitalized subjects, two to three time higher than that expected in the general population of the Veneto region.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Screening for HCV Infection in this specific setting of subjects may thus represent an simple and cost-effective strategy to identify hidden HCV-infection and to refer for the treatment, in order to achieve HCV micro-elimination</a:t>
            </a:r>
          </a:p>
        </p:txBody>
      </p:sp>
    </p:spTree>
    <p:extLst>
      <p:ext uri="{BB962C8B-B14F-4D97-AF65-F5344CB8AC3E}">
        <p14:creationId xmlns:p14="http://schemas.microsoft.com/office/powerpoint/2010/main" val="181134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E6D57-EAFC-464F-A229-60B42FA4E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58" y="469106"/>
            <a:ext cx="5400184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8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3" y="1840377"/>
            <a:ext cx="7110351" cy="12341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>
                <a:solidFill>
                  <a:schemeClr val="accent2"/>
                </a:solidFill>
              </a:rPr>
              <a:t>Searching for patients with chronic hepatitis C</a:t>
            </a: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chemeClr val="accent2"/>
                </a:solidFill>
              </a:rPr>
              <a:t>lost in the system in a tertiary hospital: </a:t>
            </a:r>
          </a:p>
          <a:p>
            <a:pPr>
              <a:spcBef>
                <a:spcPts val="0"/>
              </a:spcBef>
            </a:pPr>
            <a:r>
              <a:rPr lang="en-GB" b="1" dirty="0">
                <a:solidFill>
                  <a:schemeClr val="accent2"/>
                </a:solidFill>
              </a:rPr>
              <a:t>A problem still to be solved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3000" y="3196899"/>
            <a:ext cx="6858000" cy="85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Irene Andaluz</a:t>
            </a:r>
            <a:r>
              <a:rPr lang="it-IT" sz="800" b="1" baseline="30000" dirty="0"/>
              <a:t>1</a:t>
            </a:r>
            <a:r>
              <a:rPr lang="it-IT" sz="800" b="1" dirty="0"/>
              <a:t>, María Del Mar Arcos</a:t>
            </a:r>
            <a:r>
              <a:rPr lang="it-IT" sz="800" b="1" baseline="30000" dirty="0"/>
              <a:t>2</a:t>
            </a:r>
            <a:r>
              <a:rPr lang="it-IT" sz="800" b="1" dirty="0"/>
              <a:t>, María Dolores Montero</a:t>
            </a:r>
            <a:r>
              <a:rPr lang="it-IT" sz="800" b="1" baseline="30000" dirty="0"/>
              <a:t>3</a:t>
            </a:r>
            <a:r>
              <a:rPr lang="it-IT" sz="800" b="1" dirty="0"/>
              <a:t>, María Luisa Montes</a:t>
            </a:r>
            <a:r>
              <a:rPr lang="it-IT" sz="800" b="1" baseline="30000" dirty="0"/>
              <a:t>2</a:t>
            </a:r>
            <a:r>
              <a:rPr lang="it-IT" sz="800" b="1" dirty="0"/>
              <a:t>, Pilar Castillo</a:t>
            </a:r>
            <a:r>
              <a:rPr lang="it-IT" sz="800" b="1" baseline="30000" dirty="0"/>
              <a:t>1</a:t>
            </a:r>
            <a:r>
              <a:rPr lang="it-IT" sz="800" b="1" dirty="0"/>
              <a:t>, Luz Martin-carbonero</a:t>
            </a:r>
            <a:r>
              <a:rPr lang="it-IT" sz="800" b="1" baseline="30000" dirty="0"/>
              <a:t>2</a:t>
            </a:r>
            <a:r>
              <a:rPr lang="it-IT" sz="800" b="1" dirty="0"/>
              <a:t>, Javier García-samaniego</a:t>
            </a:r>
            <a:r>
              <a:rPr lang="it-IT" sz="800" b="1" baseline="30000" dirty="0"/>
              <a:t>1,4</a:t>
            </a:r>
            <a:r>
              <a:rPr lang="it-IT" sz="800" b="1" dirty="0"/>
              <a:t>, Miriam Romero</a:t>
            </a:r>
            <a:r>
              <a:rPr lang="it-IT" sz="800" b="1" baseline="30000" dirty="0"/>
              <a:t>1</a:t>
            </a:r>
            <a:r>
              <a:rPr lang="it-IT" sz="800" b="1" dirty="0"/>
              <a:t>, Araceli García</a:t>
            </a:r>
            <a:r>
              <a:rPr lang="it-IT" sz="800" b="1" baseline="30000" dirty="0"/>
              <a:t>1</a:t>
            </a:r>
            <a:r>
              <a:rPr lang="it-IT" sz="800" b="1" dirty="0"/>
              <a:t>, José Carlos Erdozaín</a:t>
            </a:r>
            <a:r>
              <a:rPr lang="it-IT" sz="800" b="1" baseline="30000" dirty="0"/>
              <a:t>1</a:t>
            </a:r>
            <a:r>
              <a:rPr lang="it-IT" sz="800" b="1" dirty="0"/>
              <a:t>, Carmen Busca</a:t>
            </a:r>
            <a:r>
              <a:rPr lang="it-IT" sz="800" b="1" baseline="30000" dirty="0"/>
              <a:t>2</a:t>
            </a:r>
            <a:r>
              <a:rPr lang="it-IT" sz="800" b="1" dirty="0"/>
              <a:t>, Juan González</a:t>
            </a:r>
            <a:r>
              <a:rPr lang="it-IT" sz="800" b="1" baseline="30000" dirty="0"/>
              <a:t>2</a:t>
            </a:r>
            <a:r>
              <a:rPr lang="it-IT" sz="800" b="1" dirty="0"/>
              <a:t>, Antonio Olveira</a:t>
            </a:r>
            <a:r>
              <a:rPr lang="it-IT" sz="800" b="1" baseline="30000" dirty="0"/>
              <a:t>1</a:t>
            </a:r>
            <a:r>
              <a:rPr lang="it-IT" sz="800" b="1" dirty="0"/>
              <a:t>.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</a:t>
            </a:r>
            <a:r>
              <a:rPr lang="it-IT" sz="800" dirty="0"/>
              <a:t> Department Of Gastroenterology; Hospital Universitario La Paz. Madrid. * (Ciberehd). </a:t>
            </a:r>
            <a:r>
              <a:rPr lang="it-IT" sz="800" baseline="30000" dirty="0"/>
              <a:t>2</a:t>
            </a:r>
            <a:r>
              <a:rPr lang="it-IT" sz="800" dirty="0"/>
              <a:t> HIV Unit, Department Of Internal Medicine, Hospital Universitario La Paz. Madrid, Idipaz. Madrid. </a:t>
            </a:r>
            <a:r>
              <a:rPr lang="it-IT" sz="800" baseline="30000" dirty="0"/>
              <a:t>3</a:t>
            </a:r>
            <a:r>
              <a:rPr lang="it-IT" sz="800" dirty="0"/>
              <a:t> Department Of Microbiology, Hospital Universitario La Paz. Madrid </a:t>
            </a:r>
            <a:r>
              <a:rPr lang="it-IT" sz="800" baseline="30000" dirty="0"/>
              <a:t>4</a:t>
            </a:r>
            <a:r>
              <a:rPr lang="it-IT" sz="800" dirty="0"/>
              <a:t> Instituto De Salud Carlos III, Ciberehd, Madrid, Spain</a:t>
            </a:r>
          </a:p>
        </p:txBody>
      </p:sp>
    </p:spTree>
    <p:extLst>
      <p:ext uri="{BB962C8B-B14F-4D97-AF65-F5344CB8AC3E}">
        <p14:creationId xmlns:p14="http://schemas.microsoft.com/office/powerpoint/2010/main" val="613363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Introduction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Following the widespread use of direct-acting antivirals for the treatment of patients diagnosed with chronic hepatitis C, there is a growing interest in the elimination of this infection.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Various strategies to detect undiagnosed patients have been recommended.</a:t>
            </a:r>
          </a:p>
        </p:txBody>
      </p:sp>
    </p:spTree>
    <p:extLst>
      <p:ext uri="{BB962C8B-B14F-4D97-AF65-F5344CB8AC3E}">
        <p14:creationId xmlns:p14="http://schemas.microsoft.com/office/powerpoint/2010/main" val="209030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To detect and in a second phase to contact with patients with chronic hepatitis C potentially lost in the system to offer them medical assistance.</a:t>
            </a:r>
          </a:p>
        </p:txBody>
      </p:sp>
    </p:spTree>
    <p:extLst>
      <p:ext uri="{BB962C8B-B14F-4D97-AF65-F5344CB8AC3E}">
        <p14:creationId xmlns:p14="http://schemas.microsoft.com/office/powerpoint/2010/main" val="1641083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36470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Patients with positive HCV-antibody between 2010-2018 from our Microbiology laboratory (tertiary Hospital covering 660,000 healthcare population) were </a:t>
            </a:r>
            <a:r>
              <a:rPr lang="en-GB" sz="1600" dirty="0" err="1"/>
              <a:t>analyzed</a:t>
            </a:r>
            <a:r>
              <a:rPr lang="en-GB" sz="1600" dirty="0"/>
              <a:t>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Those with consecutive negative PCR-RNA HCV were excluded.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Hospital and Regional databases were reviewed and sorted as: 1) chronic HCV: last determination of HCV RNA available positive, 2) cured HCV: last determination of HCV RNA available negative after ≥12 weeks of end of treatment, 3) possible HCV: positive HCV serology without determination of HCV RNA available.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Patients with chronic HCV or possible HCV without follow-up or scheduled with Gastroenterology/Internal Medicine were considered lost.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A descriptive analysis of all variables was performed.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study was reviewed and approved by the </a:t>
            </a:r>
            <a:r>
              <a:rPr lang="en-GB" sz="1600" dirty="0" err="1"/>
              <a:t>center's</a:t>
            </a:r>
            <a:r>
              <a:rPr lang="en-GB" sz="1600" dirty="0"/>
              <a:t> Ethics Committee.</a:t>
            </a:r>
          </a:p>
        </p:txBody>
      </p:sp>
    </p:spTree>
    <p:extLst>
      <p:ext uri="{BB962C8B-B14F-4D97-AF65-F5344CB8AC3E}">
        <p14:creationId xmlns:p14="http://schemas.microsoft.com/office/powerpoint/2010/main" val="335056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3647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4,592 patients with HCV positive serology were identified: 3,266 with detectable RNA and 1,326 without RNA determination.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677 patients (14.7%) lost in the system were detected (baseline characteristics are showed in Figure 1): 61% male, 12% foreigner, 95% mono-infected (non-HIV), median age 54 years (45-69).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serological study of the lost patients was requested by Internal Medicine (11%), Gastroenterology (14%), Primary Care (33%) and other specialties (42%).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Of the 677 lost patients, 228 had positive PCR-RNA HCV and 449 only positive serology.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classification of the remaining patients is shown in Figure 2.</a:t>
            </a:r>
          </a:p>
        </p:txBody>
      </p:sp>
    </p:spTree>
    <p:extLst>
      <p:ext uri="{BB962C8B-B14F-4D97-AF65-F5344CB8AC3E}">
        <p14:creationId xmlns:p14="http://schemas.microsoft.com/office/powerpoint/2010/main" val="233140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Aim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To investigate if a mobile van equipped with rapid detection tests for HCV antibodies and RNA could test and link PWID to care and treatment in a hospital.</a:t>
            </a:r>
          </a:p>
        </p:txBody>
      </p:sp>
    </p:spTree>
    <p:extLst>
      <p:ext uri="{BB962C8B-B14F-4D97-AF65-F5344CB8AC3E}">
        <p14:creationId xmlns:p14="http://schemas.microsoft.com/office/powerpoint/2010/main" val="3078771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C0528-A352-4DFD-B876-C3C664180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" y="519829"/>
            <a:ext cx="8823960" cy="41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3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Despite the widespread possibility of HCV treatment in Spain since 2015, there is a significant number of hepatitis C patients lost in the system.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It is necessary to implement active detection strategies for these patients in order to achieve the goal of elimination.</a:t>
            </a:r>
          </a:p>
        </p:txBody>
      </p:sp>
    </p:spTree>
    <p:extLst>
      <p:ext uri="{BB962C8B-B14F-4D97-AF65-F5344CB8AC3E}">
        <p14:creationId xmlns:p14="http://schemas.microsoft.com/office/powerpoint/2010/main" val="2355664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4" y="1600200"/>
            <a:ext cx="7110351" cy="132079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Screening and linkage to care of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prisoners with HCV infection: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The RESIST-HCV project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3000" y="3196899"/>
            <a:ext cx="6858000" cy="85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L. Di Marco</a:t>
            </a:r>
            <a:r>
              <a:rPr lang="it-IT" sz="800" b="1" baseline="30000" dirty="0"/>
              <a:t>1,4</a:t>
            </a:r>
            <a:r>
              <a:rPr lang="it-IT" sz="800" b="1" dirty="0"/>
              <a:t>, T. Prestileo</a:t>
            </a:r>
            <a:r>
              <a:rPr lang="it-IT" sz="800" b="1" baseline="30000" dirty="0"/>
              <a:t>2,4</a:t>
            </a:r>
            <a:r>
              <a:rPr lang="it-IT" sz="800" b="1" dirty="0"/>
              <a:t>, F. Scalici</a:t>
            </a:r>
            <a:r>
              <a:rPr lang="it-IT" sz="800" b="1" baseline="30000" dirty="0"/>
              <a:t>3</a:t>
            </a:r>
            <a:r>
              <a:rPr lang="it-IT" sz="800" b="1" dirty="0"/>
              <a:t>, R. Insinna</a:t>
            </a:r>
            <a:r>
              <a:rPr lang="it-IT" sz="800" b="1" baseline="30000" dirty="0"/>
              <a:t>3</a:t>
            </a:r>
            <a:r>
              <a:rPr lang="it-IT" sz="800" b="1" dirty="0"/>
              <a:t>, M. Rossi</a:t>
            </a:r>
            <a:r>
              <a:rPr lang="it-IT" sz="800" b="1" baseline="30000" dirty="0"/>
              <a:t>1</a:t>
            </a:r>
            <a:r>
              <a:rPr lang="it-IT" sz="800" b="1" dirty="0"/>
              <a:t>, C. Celsa</a:t>
            </a:r>
            <a:r>
              <a:rPr lang="it-IT" sz="800" b="1" baseline="30000" dirty="0"/>
              <a:t>1</a:t>
            </a:r>
            <a:r>
              <a:rPr lang="it-IT" sz="800" b="1" dirty="0"/>
              <a:t>, M. Licata</a:t>
            </a:r>
            <a:r>
              <a:rPr lang="it-IT" sz="800" b="1" baseline="30000" dirty="0"/>
              <a:t>1</a:t>
            </a:r>
            <a:r>
              <a:rPr lang="it-IT" sz="800" b="1" dirty="0"/>
              <a:t>, S. Marchese</a:t>
            </a:r>
            <a:r>
              <a:rPr lang="it-IT" sz="800" b="1" baseline="30000" dirty="0"/>
              <a:t>2</a:t>
            </a:r>
            <a:r>
              <a:rPr lang="it-IT" sz="800" b="1" dirty="0"/>
              <a:t>, A. Di Lorenzo</a:t>
            </a:r>
            <a:r>
              <a:rPr lang="it-IT" sz="800" b="1" baseline="30000" dirty="0"/>
              <a:t>2</a:t>
            </a:r>
            <a:r>
              <a:rPr lang="it-IT" sz="800" b="1" dirty="0"/>
              <a:t>, M. Milesi</a:t>
            </a:r>
            <a:r>
              <a:rPr lang="it-IT" sz="800" b="1" baseline="30000" dirty="0"/>
              <a:t>2</a:t>
            </a:r>
            <a:r>
              <a:rPr lang="it-IT" sz="800" b="1" dirty="0"/>
              <a:t>, G. Rizzo</a:t>
            </a:r>
            <a:r>
              <a:rPr lang="it-IT" sz="800" b="1" baseline="30000" dirty="0"/>
              <a:t>1</a:t>
            </a:r>
            <a:r>
              <a:rPr lang="it-IT" sz="800" b="1" dirty="0"/>
              <a:t>, A. Busacca</a:t>
            </a:r>
            <a:r>
              <a:rPr lang="it-IT" sz="800" b="1" baseline="30000" dirty="0"/>
              <a:t>1</a:t>
            </a:r>
            <a:r>
              <a:rPr lang="it-IT" sz="800" b="1" dirty="0"/>
              <a:t>, F. Cartabellota</a:t>
            </a:r>
            <a:r>
              <a:rPr lang="it-IT" sz="800" b="1" baseline="30000" dirty="0"/>
              <a:t>4</a:t>
            </a:r>
            <a:r>
              <a:rPr lang="it-IT" sz="800" b="1" dirty="0"/>
              <a:t>, V. Di Marco</a:t>
            </a:r>
            <a:r>
              <a:rPr lang="it-IT" sz="800" b="1" baseline="30000" dirty="0"/>
              <a:t>1,4</a:t>
            </a:r>
            <a:r>
              <a:rPr lang="it-IT" sz="800" b="1" dirty="0"/>
              <a:t> on behalf of RESIST-HCV (Rete Sicilia Selezione Terapia - HCV)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 </a:t>
            </a:r>
            <a:r>
              <a:rPr lang="it-IT" sz="800" dirty="0"/>
              <a:t>Dipartimento Promozione della Salute, Materno Infantile, Medicina Interna e Specialistica di Eccellenza (PROMISE), Università di Palermo </a:t>
            </a:r>
            <a:r>
              <a:rPr lang="it-IT" sz="800" baseline="30000" dirty="0"/>
              <a:t>2</a:t>
            </a:r>
            <a:r>
              <a:rPr lang="it-IT" sz="800" dirty="0"/>
              <a:t> U.O.C. Malattie Infettive, ARNAS-Civico, Palermo </a:t>
            </a:r>
            <a:r>
              <a:rPr lang="it-IT" sz="800" baseline="30000" dirty="0"/>
              <a:t>3</a:t>
            </a:r>
            <a:r>
              <a:rPr lang="it-IT" sz="800" dirty="0"/>
              <a:t> Area Medica della Casa Circondariale “Pagliarelli-Lorusso”, Palermo </a:t>
            </a:r>
            <a:r>
              <a:rPr lang="it-IT" sz="800" baseline="30000" dirty="0"/>
              <a:t>4</a:t>
            </a:r>
            <a:r>
              <a:rPr lang="it-IT" sz="800" dirty="0"/>
              <a:t> Rete Sicilia Selezione Terapia HCV (RESIST-HCV), Sicily</a:t>
            </a:r>
          </a:p>
        </p:txBody>
      </p:sp>
    </p:spTree>
    <p:extLst>
      <p:ext uri="{BB962C8B-B14F-4D97-AF65-F5344CB8AC3E}">
        <p14:creationId xmlns:p14="http://schemas.microsoft.com/office/powerpoint/2010/main" val="2962008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Background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In prisons there is high prevalence of hepatitis C virus (HCV) infection, high rate of PWID and a substantial risk of HCV transmission.</a:t>
            </a:r>
          </a:p>
        </p:txBody>
      </p:sp>
    </p:spTree>
    <p:extLst>
      <p:ext uri="{BB962C8B-B14F-4D97-AF65-F5344CB8AC3E}">
        <p14:creationId xmlns:p14="http://schemas.microsoft.com/office/powerpoint/2010/main" val="47905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Aims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Epidemiological studies are needed to evaluate the rate of prisoners with chronic HCV hepatitis and to establish how many of them need Direct Acting Antiviral (DAA) therapy.</a:t>
            </a:r>
          </a:p>
        </p:txBody>
      </p:sp>
    </p:spTree>
    <p:extLst>
      <p:ext uri="{BB962C8B-B14F-4D97-AF65-F5344CB8AC3E}">
        <p14:creationId xmlns:p14="http://schemas.microsoft.com/office/powerpoint/2010/main" val="4039011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5021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We conducted a cross-sectional study to explore the prevalence of HCV infection in all prisoners of </a:t>
            </a:r>
            <a:r>
              <a:rPr lang="en-GB" sz="1800" dirty="0" err="1"/>
              <a:t>Pagliarelli-Lorusso</a:t>
            </a:r>
            <a:r>
              <a:rPr lang="en-GB" sz="1800" dirty="0"/>
              <a:t> prison in Palermo (Sicily).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At July 2019 prisoners received information on the </a:t>
            </a:r>
            <a:r>
              <a:rPr lang="en-GB" sz="1800" dirty="0" err="1"/>
              <a:t>virological</a:t>
            </a:r>
            <a:r>
              <a:rPr lang="en-GB" sz="1800" dirty="0"/>
              <a:t> test, the diagnosis of chronic hepatitis and the possibility of obtaining antiviral therapy inside the prison.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Anti-HCV antibodies was detected by </a:t>
            </a:r>
            <a:r>
              <a:rPr lang="en-GB" sz="1800" dirty="0" err="1"/>
              <a:t>OraQuick</a:t>
            </a:r>
            <a:r>
              <a:rPr lang="en-GB" sz="1800" dirty="0"/>
              <a:t> HCV rapid oral test.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Prisoners with positive screening performed serum HCV-RNA and viral genotype, evaluated liver disease stage by </a:t>
            </a:r>
            <a:r>
              <a:rPr lang="en-GB" sz="1800" dirty="0" err="1"/>
              <a:t>Fibroscan</a:t>
            </a:r>
            <a:r>
              <a:rPr lang="en-GB" sz="1800" dirty="0"/>
              <a:t> and received antiviral therapy.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All prisoners signed an informed consent to use demographic, clinical and </a:t>
            </a:r>
            <a:r>
              <a:rPr lang="en-GB" sz="1800" dirty="0" err="1"/>
              <a:t>virological</a:t>
            </a:r>
            <a:r>
              <a:rPr lang="en-GB" sz="1800" dirty="0"/>
              <a:t> data.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Chi-square test was used to </a:t>
            </a:r>
            <a:r>
              <a:rPr lang="en-GB" sz="1800" dirty="0" err="1"/>
              <a:t>analyze</a:t>
            </a:r>
            <a:r>
              <a:rPr lang="en-GB" sz="1800" dirty="0"/>
              <a:t> differences between groups</a:t>
            </a:r>
          </a:p>
        </p:txBody>
      </p:sp>
    </p:spTree>
    <p:extLst>
      <p:ext uri="{BB962C8B-B14F-4D97-AF65-F5344CB8AC3E}">
        <p14:creationId xmlns:p14="http://schemas.microsoft.com/office/powerpoint/2010/main" val="2232429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3718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Among 1,142 prisoners (87.0% of entire population of the prison) who participated in the study, 1,111 (97.3%) accepted to perform oral test for HCV antibodies.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Prisoners had a mean age of 42 ± 13 years without differences in 1,035 males (93.2%) and 76 females (6.8%).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Overall, 53 prisoners (4.8%) resulted HCV antibody-positive: 45 out of 1,035 males (4.3%) and 8 out of 76 females (10.5%) (p=0.02).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Twenty-five out of 99 people (25%) who inject drug (PWID) and followed a program of opioid substitution therapy (OST) and 28 out of 1,012 no-PWID prisoners (2.8%) were anti-HCV positive (p&lt;0.0001).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The prevalence of HCV antibodies was 22% (19/87) among males PWID and 50% (6/12) among females PWID (p=0.06).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Prisoners were more frequently infected with genotypes 1a (36%) or 3 (44%).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Thirteen out of 25 anti-HCV positive PWID (52%) and 13 out of 28 anti-HCV positive prisoners (46.4%) without history of drugs addict had a previous diagnosis of HCV infection (p=0.7).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Teen out of 28 prisoners (35.7%) with a previous diagnosis of HCV infection (5 of 25 PWID and 5 of 28 no-PWID) had already received a cycle of antiviral therapy.</a:t>
            </a:r>
          </a:p>
        </p:txBody>
      </p:sp>
    </p:spTree>
    <p:extLst>
      <p:ext uri="{BB962C8B-B14F-4D97-AF65-F5344CB8AC3E}">
        <p14:creationId xmlns:p14="http://schemas.microsoft.com/office/powerpoint/2010/main" val="2984043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37185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Overall prevalence of HCV infection among prisoners is at least 4 times greater than in the general population and the main risk factor is a history of injecting drug use.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About half of the prisoners with positive screening did not know their HCV infection.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Only 35% of people with a known HCV infection had received antiviral therapy before arriving in prison. </a:t>
            </a:r>
          </a:p>
          <a:p>
            <a:pPr>
              <a:lnSpc>
                <a:spcPct val="110000"/>
              </a:lnSpc>
            </a:pPr>
            <a:r>
              <a:rPr lang="en-GB" sz="1800" dirty="0"/>
              <a:t>In prisons, it should be mandatory to program on-side screening for HCV infection and linkage to care patients with chronic liver disease.</a:t>
            </a:r>
          </a:p>
        </p:txBody>
      </p:sp>
    </p:spTree>
    <p:extLst>
      <p:ext uri="{BB962C8B-B14F-4D97-AF65-F5344CB8AC3E}">
        <p14:creationId xmlns:p14="http://schemas.microsoft.com/office/powerpoint/2010/main" val="3182705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FE734-6FB4-4C40-97B3-93A4CD8558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658" y="429266"/>
            <a:ext cx="6928684" cy="42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Method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 Copenhagen, Denmark, a peer-led mobile service providing counselling, anti-HCV testing (In-Tech™), and linkage to standard of care was equipped with a point-of-care HCV-RNA finger-prick test (Xpert HCV Viral Load Finger-Stick Point-of-Care Assay, Cepheid). </a:t>
            </a:r>
          </a:p>
          <a:p>
            <a:pPr>
              <a:lnSpc>
                <a:spcPct val="110000"/>
              </a:lnSpc>
            </a:pPr>
            <a:r>
              <a:rPr lang="en-GB" dirty="0"/>
              <a:t>All clients were eligible for testing but only those with a legal residence in Denmark could be referred for treatment.</a:t>
            </a:r>
          </a:p>
          <a:p>
            <a:pPr>
              <a:lnSpc>
                <a:spcPct val="110000"/>
              </a:lnSpc>
            </a:pPr>
            <a:r>
              <a:rPr lang="en-GB" dirty="0"/>
              <a:t>Eligible HCV-RNA+ individuals were offered assisted referral to a fast-track hospital clinic for treatment, and peers provided assistance as needed.</a:t>
            </a:r>
          </a:p>
        </p:txBody>
      </p:sp>
    </p:spTree>
    <p:extLst>
      <p:ext uri="{BB962C8B-B14F-4D97-AF65-F5344CB8AC3E}">
        <p14:creationId xmlns:p14="http://schemas.microsoft.com/office/powerpoint/2010/main" val="294030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Results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5394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From 1 May to 31 October 2019, a total of 304 anti-HCV tests were performed, and 42 individuals were found to be HCV-RNA+.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In addition, six individuals with known HCV infection contacted the service to be linked to care.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Of the 48 individuals with possible chronic HCV infection, 24 (50%) were evaluated at the hospital clinic and by 15 November 2019, all had initiated treatment with direct-acting antiviral therapy.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main reasons for not being evaluated were being in the country illegally (n = 10, 42%) and being lost to follow up (n = 8, 33%).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Two died before being linked to care and two ended up in prison.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Among those initiating treatment, 14 were connected to drug treatment services and could be treated while receiving opioid substitution therapy. 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The peer-led service assisted all treated with inter alia communication with the hospital nurse, collecting medicine, and accompaniment to follow-up visits.</a:t>
            </a:r>
          </a:p>
        </p:txBody>
      </p:sp>
    </p:spTree>
    <p:extLst>
      <p:ext uri="{BB962C8B-B14F-4D97-AF65-F5344CB8AC3E}">
        <p14:creationId xmlns:p14="http://schemas.microsoft.com/office/powerpoint/2010/main" val="199150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</p:spPr>
        <p:txBody>
          <a:bodyPr>
            <a:normAutofit/>
          </a:bodyPr>
          <a:lstStyle/>
          <a:p>
            <a:r>
              <a:rPr lang="en-GB" dirty="0"/>
              <a:t> Conclusions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A peer-led mobile service can engage PWID in HCV testing and treatment. </a:t>
            </a:r>
          </a:p>
          <a:p>
            <a:pPr>
              <a:lnSpc>
                <a:spcPct val="110000"/>
              </a:lnSpc>
            </a:pPr>
            <a:r>
              <a:rPr lang="en-GB" dirty="0"/>
              <a:t>We identified being an illegal migrant as a major cause for not accessing care. </a:t>
            </a:r>
          </a:p>
          <a:p>
            <a:pPr>
              <a:lnSpc>
                <a:spcPct val="110000"/>
              </a:lnSpc>
            </a:pPr>
            <a:r>
              <a:rPr lang="en-GB" dirty="0"/>
              <a:t>This poses a challenge for HCV elimination in Denmark, in part due to the risk of onward transmission, and is a health threat to the individual.</a:t>
            </a:r>
          </a:p>
        </p:txBody>
      </p:sp>
    </p:spTree>
    <p:extLst>
      <p:ext uri="{BB962C8B-B14F-4D97-AF65-F5344CB8AC3E}">
        <p14:creationId xmlns:p14="http://schemas.microsoft.com/office/powerpoint/2010/main" val="1759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78F920-D32F-4AAF-B809-A60652D994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81" y="1208152"/>
            <a:ext cx="3916216" cy="27271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0CD12C-442D-4EE1-8FAC-A71FFB81D6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54" y="2267073"/>
            <a:ext cx="2388532" cy="2154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0D09B2-4B7E-4BA9-A12A-10FA4F36A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186" y="903475"/>
            <a:ext cx="3370996" cy="27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16824" y="1337733"/>
            <a:ext cx="7110351" cy="1677217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Declining HCV incidence following rapid HCV treatment scale-up in a prison network in Australia: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Evidence of treatment a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prevention from the </a:t>
            </a:r>
            <a:r>
              <a:rPr lang="en-GB" b="1" dirty="0" err="1">
                <a:solidFill>
                  <a:schemeClr val="accent2"/>
                </a:solidFill>
              </a:rPr>
              <a:t>SToP</a:t>
            </a:r>
            <a:r>
              <a:rPr lang="en-GB" b="1" dirty="0">
                <a:solidFill>
                  <a:schemeClr val="accent2"/>
                </a:solidFill>
              </a:rPr>
              <a:t>-C study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Sottotitolo 4">
            <a:extLst>
              <a:ext uri="{FF2B5EF4-FFF2-40B4-BE49-F238E27FC236}">
                <a16:creationId xmlns:a16="http://schemas.microsoft.com/office/drawing/2014/main" id="{64AF7B6A-74A2-9C40-BDBD-59B526D3D01D}"/>
              </a:ext>
            </a:extLst>
          </p:cNvPr>
          <p:cNvSpPr txBox="1">
            <a:spLocks/>
          </p:cNvSpPr>
          <p:nvPr/>
        </p:nvSpPr>
        <p:spPr>
          <a:xfrm>
            <a:off x="1142999" y="3091150"/>
            <a:ext cx="6858000" cy="961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76AF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76AF"/>
              </a:buClr>
              <a:buFont typeface="Wingdings" pitchFamily="2" charset="2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800" b="1" dirty="0"/>
              <a:t>Behzad Hajarizadeh</a:t>
            </a:r>
            <a:r>
              <a:rPr lang="it-IT" sz="800" b="1" baseline="30000" dirty="0"/>
              <a:t>1</a:t>
            </a:r>
            <a:r>
              <a:rPr lang="it-IT" sz="800" b="1" dirty="0"/>
              <a:t>, Jason Grebely</a:t>
            </a:r>
            <a:r>
              <a:rPr lang="it-IT" sz="800" b="1" baseline="30000" dirty="0"/>
              <a:t>1</a:t>
            </a:r>
            <a:r>
              <a:rPr lang="it-IT" sz="800" b="1" dirty="0"/>
              <a:t>, Marianne Byrne</a:t>
            </a:r>
            <a:r>
              <a:rPr lang="it-IT" sz="800" b="1" baseline="30000" dirty="0"/>
              <a:t>1</a:t>
            </a:r>
            <a:r>
              <a:rPr lang="it-IT" sz="800" b="1" dirty="0"/>
              <a:t>, Pip Marks</a:t>
            </a:r>
            <a:r>
              <a:rPr lang="it-IT" sz="800" b="1" baseline="30000" dirty="0"/>
              <a:t>1</a:t>
            </a:r>
            <a:r>
              <a:rPr lang="it-IT" sz="800" b="1" dirty="0"/>
              <a:t>, Janaki Amin</a:t>
            </a:r>
            <a:r>
              <a:rPr lang="it-IT" sz="800" b="1" baseline="30000" dirty="0"/>
              <a:t>1</a:t>
            </a:r>
            <a:r>
              <a:rPr lang="it-IT" sz="800" b="1" dirty="0"/>
              <a:t>, Hamish McManus</a:t>
            </a:r>
            <a:r>
              <a:rPr lang="it-IT" sz="800" b="1" baseline="30000" dirty="0"/>
              <a:t>1</a:t>
            </a:r>
            <a:r>
              <a:rPr lang="it-IT" sz="800" b="1" dirty="0"/>
              <a:t>, Tony Butler</a:t>
            </a:r>
            <a:r>
              <a:rPr lang="it-IT" sz="800" b="1" baseline="30000" dirty="0"/>
              <a:t>1</a:t>
            </a:r>
            <a:r>
              <a:rPr lang="it-IT" sz="800" b="1" dirty="0"/>
              <a:t>, Peter Vickerman</a:t>
            </a:r>
            <a:r>
              <a:rPr lang="it-IT" sz="800" b="1" baseline="30000" dirty="0"/>
              <a:t>2</a:t>
            </a:r>
            <a:r>
              <a:rPr lang="it-IT" sz="800" b="1" dirty="0"/>
              <a:t>, Natasha K Martin2</a:t>
            </a:r>
            <a:r>
              <a:rPr lang="it-IT" sz="800" b="1" baseline="30000" dirty="0"/>
              <a:t>,3</a:t>
            </a:r>
            <a:r>
              <a:rPr lang="it-IT" sz="800" b="1" dirty="0"/>
              <a:t>, John G McHutchison</a:t>
            </a:r>
            <a:r>
              <a:rPr lang="it-IT" sz="800" b="1" baseline="30000" dirty="0"/>
              <a:t>4</a:t>
            </a:r>
            <a:r>
              <a:rPr lang="it-IT" sz="800" b="1" dirty="0"/>
              <a:t>, Diana M Brainard</a:t>
            </a:r>
            <a:r>
              <a:rPr lang="it-IT" sz="800" b="1" baseline="30000" dirty="0"/>
              <a:t>4</a:t>
            </a:r>
            <a:r>
              <a:rPr lang="it-IT" sz="800" b="1" dirty="0"/>
              <a:t>, Carla Treloar</a:t>
            </a:r>
            <a:r>
              <a:rPr lang="it-IT" sz="800" b="1" baseline="30000" dirty="0"/>
              <a:t>5</a:t>
            </a:r>
            <a:r>
              <a:rPr lang="it-IT" sz="800" b="1" dirty="0"/>
              <a:t>, Andrew R Lloyd</a:t>
            </a:r>
            <a:r>
              <a:rPr lang="it-IT" sz="800" b="1" baseline="30000" dirty="0"/>
              <a:t>1,6</a:t>
            </a:r>
            <a:r>
              <a:rPr lang="it-IT" sz="800" b="1" dirty="0"/>
              <a:t>*, Gregory J Dore</a:t>
            </a:r>
            <a:r>
              <a:rPr lang="it-IT" sz="800" b="1" baseline="30000" dirty="0"/>
              <a:t>1</a:t>
            </a:r>
            <a:r>
              <a:rPr lang="it-IT" sz="800" b="1" dirty="0"/>
              <a:t>* on behalf of the SToP-C study group</a:t>
            </a:r>
          </a:p>
          <a:p>
            <a:pPr>
              <a:lnSpc>
                <a:spcPct val="110000"/>
              </a:lnSpc>
            </a:pPr>
            <a:r>
              <a:rPr lang="it-IT" sz="800" baseline="30000" dirty="0"/>
              <a:t>1</a:t>
            </a:r>
            <a:r>
              <a:rPr lang="it-IT" sz="800" dirty="0"/>
              <a:t>The Kirby Institute, UNSW Sydney, Sydney, Australia; </a:t>
            </a:r>
            <a:r>
              <a:rPr lang="it-IT" sz="800" baseline="30000" dirty="0"/>
              <a:t>2</a:t>
            </a:r>
            <a:r>
              <a:rPr lang="it-IT" sz="800" dirty="0"/>
              <a:t>School of Social and Community Medicine, University of Bristol, UK; </a:t>
            </a:r>
            <a:r>
              <a:rPr lang="it-IT" sz="800" baseline="30000" dirty="0"/>
              <a:t>3</a:t>
            </a:r>
            <a:r>
              <a:rPr lang="it-IT" sz="800" dirty="0"/>
              <a:t>Division of Global Public Health, University of California San Diego, USA; </a:t>
            </a:r>
            <a:r>
              <a:rPr lang="it-IT" sz="800" baseline="30000" dirty="0"/>
              <a:t>4</a:t>
            </a:r>
            <a:r>
              <a:rPr lang="it-IT" sz="800" dirty="0"/>
              <a:t>Gilead Sciences, Inc., USA; </a:t>
            </a:r>
            <a:r>
              <a:rPr lang="it-IT" sz="800" baseline="30000" dirty="0"/>
              <a:t>5</a:t>
            </a:r>
            <a:r>
              <a:rPr lang="it-IT" sz="800" dirty="0"/>
              <a:t>Centre for Social Research in Health, UNSW Sydney, Sydney, Australia; 6Justice Health &amp; Forensic Mental Health Network, New South Wales, Australia; *Andrew Lloyd and Gregory Dore contributed equally as the senior authors</a:t>
            </a:r>
          </a:p>
        </p:txBody>
      </p:sp>
    </p:spTree>
    <p:extLst>
      <p:ext uri="{BB962C8B-B14F-4D97-AF65-F5344CB8AC3E}">
        <p14:creationId xmlns:p14="http://schemas.microsoft.com/office/powerpoint/2010/main" val="3638359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2873</Words>
  <Application>Microsoft Macintosh PowerPoint</Application>
  <PresentationFormat>Presentazione su schermo (16:9)</PresentationFormat>
  <Paragraphs>161</Paragraphs>
  <Slides>48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Introduction</vt:lpstr>
      <vt:lpstr> Aim</vt:lpstr>
      <vt:lpstr> Method</vt:lpstr>
      <vt:lpstr> Results</vt:lpstr>
      <vt:lpstr> Conclusions</vt:lpstr>
      <vt:lpstr>Presentazione standard di PowerPoint</vt:lpstr>
      <vt:lpstr>Presentazione standard di PowerPoint</vt:lpstr>
      <vt:lpstr> Introduction</vt:lpstr>
      <vt:lpstr> Methods</vt:lpstr>
      <vt:lpstr> Methods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Conclusions</vt:lpstr>
      <vt:lpstr>Presentazione standard di PowerPoint</vt:lpstr>
      <vt:lpstr> Background</vt:lpstr>
      <vt:lpstr> Methods</vt:lpstr>
      <vt:lpstr> Extra results</vt:lpstr>
      <vt:lpstr>Presentazione standard di PowerPoint</vt:lpstr>
      <vt:lpstr>Presentazione standard di PowerPoint</vt:lpstr>
      <vt:lpstr> Introduction</vt:lpstr>
      <vt:lpstr> Aim</vt:lpstr>
      <vt:lpstr> Methods</vt:lpstr>
      <vt:lpstr> 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Conclusions</vt:lpstr>
      <vt:lpstr>Presentazione standard di PowerPoint</vt:lpstr>
      <vt:lpstr>Presentazione standard di PowerPoint</vt:lpstr>
      <vt:lpstr> Introduction</vt:lpstr>
      <vt:lpstr> Aim</vt:lpstr>
      <vt:lpstr> Method</vt:lpstr>
      <vt:lpstr> Results</vt:lpstr>
      <vt:lpstr>Presentazione standard di PowerPoint</vt:lpstr>
      <vt:lpstr> Conclusions</vt:lpstr>
      <vt:lpstr>Presentazione standard di PowerPoint</vt:lpstr>
      <vt:lpstr> Background</vt:lpstr>
      <vt:lpstr> Aims</vt:lpstr>
      <vt:lpstr> Methods</vt:lpstr>
      <vt:lpstr> Results</vt:lpstr>
      <vt:lpstr> 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EASL2020</dc:title>
  <dc:subject/>
  <dc:creator>Giorgio Mantovani</dc:creator>
  <cp:keywords/>
  <dc:description/>
  <cp:lastModifiedBy>Giorgio Mantovani</cp:lastModifiedBy>
  <cp:revision>133</cp:revision>
  <dcterms:created xsi:type="dcterms:W3CDTF">2019-04-12T11:26:00Z</dcterms:created>
  <dcterms:modified xsi:type="dcterms:W3CDTF">2020-09-10T12:25:37Z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