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71" r:id="rId2"/>
    <p:sldId id="272" r:id="rId3"/>
    <p:sldId id="275" r:id="rId4"/>
    <p:sldId id="276" r:id="rId5"/>
    <p:sldId id="277" r:id="rId6"/>
    <p:sldId id="278" r:id="rId7"/>
    <p:sldId id="279" r:id="rId8"/>
    <p:sldId id="307" r:id="rId9"/>
    <p:sldId id="280" r:id="rId10"/>
    <p:sldId id="306" r:id="rId11"/>
    <p:sldId id="282" r:id="rId12"/>
    <p:sldId id="305" r:id="rId13"/>
    <p:sldId id="304" r:id="rId14"/>
    <p:sldId id="303" r:id="rId15"/>
    <p:sldId id="302" r:id="rId16"/>
    <p:sldId id="301" r:id="rId17"/>
    <p:sldId id="300" r:id="rId18"/>
    <p:sldId id="289" r:id="rId19"/>
    <p:sldId id="299" r:id="rId20"/>
    <p:sldId id="298" r:id="rId21"/>
    <p:sldId id="297" r:id="rId22"/>
    <p:sldId id="293" r:id="rId23"/>
    <p:sldId id="295"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Pata"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2F3"/>
    <a:srgbClr val="BFCAD0"/>
    <a:srgbClr val="D4B68D"/>
    <a:srgbClr val="BB6031"/>
    <a:srgbClr val="34C2F2"/>
    <a:srgbClr val="0376AF"/>
    <a:srgbClr val="969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7"/>
    <p:restoredTop sz="94522"/>
  </p:normalViewPr>
  <p:slideViewPr>
    <p:cSldViewPr snapToGrid="0" snapToObjects="1">
      <p:cViewPr varScale="1">
        <p:scale>
          <a:sx n="150" d="100"/>
          <a:sy n="150" d="100"/>
        </p:scale>
        <p:origin x="704"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EBA3-3934-524E-8A73-AFE6F14643AF}" type="datetimeFigureOut">
              <a:rPr lang="it-IT" smtClean="0"/>
              <a:t>10/09/20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49C6E-BA8E-8143-B34B-86127B909F66}" type="slidenum">
              <a:rPr lang="it-IT" smtClean="0"/>
              <a:t>‹N›</a:t>
            </a:fld>
            <a:endParaRPr lang="it-IT"/>
          </a:p>
        </p:txBody>
      </p:sp>
    </p:spTree>
    <p:extLst>
      <p:ext uri="{BB962C8B-B14F-4D97-AF65-F5344CB8AC3E}">
        <p14:creationId xmlns:p14="http://schemas.microsoft.com/office/powerpoint/2010/main" val="70543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4</a:t>
            </a:fld>
            <a:endParaRPr lang="it-IT"/>
          </a:p>
        </p:txBody>
      </p:sp>
    </p:spTree>
    <p:extLst>
      <p:ext uri="{BB962C8B-B14F-4D97-AF65-F5344CB8AC3E}">
        <p14:creationId xmlns:p14="http://schemas.microsoft.com/office/powerpoint/2010/main" val="110575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13</a:t>
            </a:fld>
            <a:endParaRPr lang="it-IT"/>
          </a:p>
        </p:txBody>
      </p:sp>
    </p:spTree>
    <p:extLst>
      <p:ext uri="{BB962C8B-B14F-4D97-AF65-F5344CB8AC3E}">
        <p14:creationId xmlns:p14="http://schemas.microsoft.com/office/powerpoint/2010/main" val="229496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14</a:t>
            </a:fld>
            <a:endParaRPr lang="it-IT"/>
          </a:p>
        </p:txBody>
      </p:sp>
    </p:spTree>
    <p:extLst>
      <p:ext uri="{BB962C8B-B14F-4D97-AF65-F5344CB8AC3E}">
        <p14:creationId xmlns:p14="http://schemas.microsoft.com/office/powerpoint/2010/main" val="27819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15</a:t>
            </a:fld>
            <a:endParaRPr lang="it-IT"/>
          </a:p>
        </p:txBody>
      </p:sp>
    </p:spTree>
    <p:extLst>
      <p:ext uri="{BB962C8B-B14F-4D97-AF65-F5344CB8AC3E}">
        <p14:creationId xmlns:p14="http://schemas.microsoft.com/office/powerpoint/2010/main" val="289492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16</a:t>
            </a:fld>
            <a:endParaRPr lang="it-IT"/>
          </a:p>
        </p:txBody>
      </p:sp>
    </p:spTree>
    <p:extLst>
      <p:ext uri="{BB962C8B-B14F-4D97-AF65-F5344CB8AC3E}">
        <p14:creationId xmlns:p14="http://schemas.microsoft.com/office/powerpoint/2010/main" val="22326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17</a:t>
            </a:fld>
            <a:endParaRPr lang="it-IT"/>
          </a:p>
        </p:txBody>
      </p:sp>
    </p:spTree>
    <p:extLst>
      <p:ext uri="{BB962C8B-B14F-4D97-AF65-F5344CB8AC3E}">
        <p14:creationId xmlns:p14="http://schemas.microsoft.com/office/powerpoint/2010/main" val="251528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18</a:t>
            </a:fld>
            <a:endParaRPr lang="it-IT"/>
          </a:p>
        </p:txBody>
      </p:sp>
    </p:spTree>
    <p:extLst>
      <p:ext uri="{BB962C8B-B14F-4D97-AF65-F5344CB8AC3E}">
        <p14:creationId xmlns:p14="http://schemas.microsoft.com/office/powerpoint/2010/main" val="179671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19</a:t>
            </a:fld>
            <a:endParaRPr lang="it-IT"/>
          </a:p>
        </p:txBody>
      </p:sp>
    </p:spTree>
    <p:extLst>
      <p:ext uri="{BB962C8B-B14F-4D97-AF65-F5344CB8AC3E}">
        <p14:creationId xmlns:p14="http://schemas.microsoft.com/office/powerpoint/2010/main" val="187158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20</a:t>
            </a:fld>
            <a:endParaRPr lang="it-IT"/>
          </a:p>
        </p:txBody>
      </p:sp>
    </p:spTree>
    <p:extLst>
      <p:ext uri="{BB962C8B-B14F-4D97-AF65-F5344CB8AC3E}">
        <p14:creationId xmlns:p14="http://schemas.microsoft.com/office/powerpoint/2010/main" val="320260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21</a:t>
            </a:fld>
            <a:endParaRPr lang="it-IT"/>
          </a:p>
        </p:txBody>
      </p:sp>
    </p:spTree>
    <p:extLst>
      <p:ext uri="{BB962C8B-B14F-4D97-AF65-F5344CB8AC3E}">
        <p14:creationId xmlns:p14="http://schemas.microsoft.com/office/powerpoint/2010/main" val="2954716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22</a:t>
            </a:fld>
            <a:endParaRPr lang="it-IT"/>
          </a:p>
        </p:txBody>
      </p:sp>
    </p:spTree>
    <p:extLst>
      <p:ext uri="{BB962C8B-B14F-4D97-AF65-F5344CB8AC3E}">
        <p14:creationId xmlns:p14="http://schemas.microsoft.com/office/powerpoint/2010/main" val="389282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5</a:t>
            </a:fld>
            <a:endParaRPr lang="it-IT"/>
          </a:p>
        </p:txBody>
      </p:sp>
    </p:spTree>
    <p:extLst>
      <p:ext uri="{BB962C8B-B14F-4D97-AF65-F5344CB8AC3E}">
        <p14:creationId xmlns:p14="http://schemas.microsoft.com/office/powerpoint/2010/main" val="2625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23</a:t>
            </a:fld>
            <a:endParaRPr lang="it-IT"/>
          </a:p>
        </p:txBody>
      </p:sp>
    </p:spTree>
    <p:extLst>
      <p:ext uri="{BB962C8B-B14F-4D97-AF65-F5344CB8AC3E}">
        <p14:creationId xmlns:p14="http://schemas.microsoft.com/office/powerpoint/2010/main" val="5686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24</a:t>
            </a:fld>
            <a:endParaRPr lang="it-IT"/>
          </a:p>
        </p:txBody>
      </p:sp>
    </p:spTree>
    <p:extLst>
      <p:ext uri="{BB962C8B-B14F-4D97-AF65-F5344CB8AC3E}">
        <p14:creationId xmlns:p14="http://schemas.microsoft.com/office/powerpoint/2010/main" val="339409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26</a:t>
            </a:fld>
            <a:endParaRPr lang="it-IT"/>
          </a:p>
        </p:txBody>
      </p:sp>
    </p:spTree>
    <p:extLst>
      <p:ext uri="{BB962C8B-B14F-4D97-AF65-F5344CB8AC3E}">
        <p14:creationId xmlns:p14="http://schemas.microsoft.com/office/powerpoint/2010/main" val="366772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27</a:t>
            </a:fld>
            <a:endParaRPr lang="it-IT"/>
          </a:p>
        </p:txBody>
      </p:sp>
    </p:spTree>
    <p:extLst>
      <p:ext uri="{BB962C8B-B14F-4D97-AF65-F5344CB8AC3E}">
        <p14:creationId xmlns:p14="http://schemas.microsoft.com/office/powerpoint/2010/main" val="75738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28</a:t>
            </a:fld>
            <a:endParaRPr lang="it-IT"/>
          </a:p>
        </p:txBody>
      </p:sp>
    </p:spTree>
    <p:extLst>
      <p:ext uri="{BB962C8B-B14F-4D97-AF65-F5344CB8AC3E}">
        <p14:creationId xmlns:p14="http://schemas.microsoft.com/office/powerpoint/2010/main" val="1820319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29</a:t>
            </a:fld>
            <a:endParaRPr lang="it-IT"/>
          </a:p>
        </p:txBody>
      </p:sp>
    </p:spTree>
    <p:extLst>
      <p:ext uri="{BB962C8B-B14F-4D97-AF65-F5344CB8AC3E}">
        <p14:creationId xmlns:p14="http://schemas.microsoft.com/office/powerpoint/2010/main" val="3178018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30</a:t>
            </a:fld>
            <a:endParaRPr lang="it-IT"/>
          </a:p>
        </p:txBody>
      </p:sp>
    </p:spTree>
    <p:extLst>
      <p:ext uri="{BB962C8B-B14F-4D97-AF65-F5344CB8AC3E}">
        <p14:creationId xmlns:p14="http://schemas.microsoft.com/office/powerpoint/2010/main" val="424548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31</a:t>
            </a:fld>
            <a:endParaRPr lang="it-IT"/>
          </a:p>
        </p:txBody>
      </p:sp>
    </p:spTree>
    <p:extLst>
      <p:ext uri="{BB962C8B-B14F-4D97-AF65-F5344CB8AC3E}">
        <p14:creationId xmlns:p14="http://schemas.microsoft.com/office/powerpoint/2010/main" val="922468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32</a:t>
            </a:fld>
            <a:endParaRPr lang="it-IT"/>
          </a:p>
        </p:txBody>
      </p:sp>
    </p:spTree>
    <p:extLst>
      <p:ext uri="{BB962C8B-B14F-4D97-AF65-F5344CB8AC3E}">
        <p14:creationId xmlns:p14="http://schemas.microsoft.com/office/powerpoint/2010/main" val="201670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33</a:t>
            </a:fld>
            <a:endParaRPr lang="it-IT"/>
          </a:p>
        </p:txBody>
      </p:sp>
    </p:spTree>
    <p:extLst>
      <p:ext uri="{BB962C8B-B14F-4D97-AF65-F5344CB8AC3E}">
        <p14:creationId xmlns:p14="http://schemas.microsoft.com/office/powerpoint/2010/main" val="21074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6</a:t>
            </a:fld>
            <a:endParaRPr lang="it-IT"/>
          </a:p>
        </p:txBody>
      </p:sp>
    </p:spTree>
    <p:extLst>
      <p:ext uri="{BB962C8B-B14F-4D97-AF65-F5344CB8AC3E}">
        <p14:creationId xmlns:p14="http://schemas.microsoft.com/office/powerpoint/2010/main" val="1281596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34</a:t>
            </a:fld>
            <a:endParaRPr lang="it-IT"/>
          </a:p>
        </p:txBody>
      </p:sp>
    </p:spTree>
    <p:extLst>
      <p:ext uri="{BB962C8B-B14F-4D97-AF65-F5344CB8AC3E}">
        <p14:creationId xmlns:p14="http://schemas.microsoft.com/office/powerpoint/2010/main" val="4256040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35</a:t>
            </a:fld>
            <a:endParaRPr lang="it-IT"/>
          </a:p>
        </p:txBody>
      </p:sp>
    </p:spTree>
    <p:extLst>
      <p:ext uri="{BB962C8B-B14F-4D97-AF65-F5344CB8AC3E}">
        <p14:creationId xmlns:p14="http://schemas.microsoft.com/office/powerpoint/2010/main" val="2595031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36</a:t>
            </a:fld>
            <a:endParaRPr lang="it-IT"/>
          </a:p>
        </p:txBody>
      </p:sp>
    </p:spTree>
    <p:extLst>
      <p:ext uri="{BB962C8B-B14F-4D97-AF65-F5344CB8AC3E}">
        <p14:creationId xmlns:p14="http://schemas.microsoft.com/office/powerpoint/2010/main" val="385852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7</a:t>
            </a:fld>
            <a:endParaRPr lang="it-IT"/>
          </a:p>
        </p:txBody>
      </p:sp>
    </p:spTree>
    <p:extLst>
      <p:ext uri="{BB962C8B-B14F-4D97-AF65-F5344CB8AC3E}">
        <p14:creationId xmlns:p14="http://schemas.microsoft.com/office/powerpoint/2010/main" val="5578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8</a:t>
            </a:fld>
            <a:endParaRPr lang="it-IT"/>
          </a:p>
        </p:txBody>
      </p:sp>
    </p:spTree>
    <p:extLst>
      <p:ext uri="{BB962C8B-B14F-4D97-AF65-F5344CB8AC3E}">
        <p14:creationId xmlns:p14="http://schemas.microsoft.com/office/powerpoint/2010/main" val="370567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9</a:t>
            </a:fld>
            <a:endParaRPr lang="it-IT"/>
          </a:p>
        </p:txBody>
      </p:sp>
    </p:spTree>
    <p:extLst>
      <p:ext uri="{BB962C8B-B14F-4D97-AF65-F5344CB8AC3E}">
        <p14:creationId xmlns:p14="http://schemas.microsoft.com/office/powerpoint/2010/main" val="41815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10</a:t>
            </a:fld>
            <a:endParaRPr lang="it-IT"/>
          </a:p>
        </p:txBody>
      </p:sp>
    </p:spTree>
    <p:extLst>
      <p:ext uri="{BB962C8B-B14F-4D97-AF65-F5344CB8AC3E}">
        <p14:creationId xmlns:p14="http://schemas.microsoft.com/office/powerpoint/2010/main" val="161471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11</a:t>
            </a:fld>
            <a:endParaRPr lang="it-IT"/>
          </a:p>
        </p:txBody>
      </p:sp>
    </p:spTree>
    <p:extLst>
      <p:ext uri="{BB962C8B-B14F-4D97-AF65-F5344CB8AC3E}">
        <p14:creationId xmlns:p14="http://schemas.microsoft.com/office/powerpoint/2010/main" val="372662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9E49C6E-BA8E-8143-B34B-86127B909F66}" type="slidenum">
              <a:rPr lang="it-IT" smtClean="0"/>
              <a:t>12</a:t>
            </a:fld>
            <a:endParaRPr lang="it-IT"/>
          </a:p>
        </p:txBody>
      </p:sp>
    </p:spTree>
    <p:extLst>
      <p:ext uri="{BB962C8B-B14F-4D97-AF65-F5344CB8AC3E}">
        <p14:creationId xmlns:p14="http://schemas.microsoft.com/office/powerpoint/2010/main" val="199161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cstate="screen">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4710" y="2928774"/>
            <a:ext cx="7796720" cy="401934"/>
          </a:xfrm>
        </p:spPr>
        <p:txBody>
          <a:bodyPr>
            <a:no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8" name="CasellaDiTesto 7">
            <a:extLst>
              <a:ext uri="{FF2B5EF4-FFF2-40B4-BE49-F238E27FC236}">
                <a16:creationId xmlns:a16="http://schemas.microsoft.com/office/drawing/2014/main" id="{B291E7F2-9343-2644-8855-87A6192594F9}"/>
              </a:ext>
            </a:extLst>
          </p:cNvPr>
          <p:cNvSpPr txBox="1"/>
          <p:nvPr userDrawn="1"/>
        </p:nvSpPr>
        <p:spPr>
          <a:xfrm>
            <a:off x="2722776" y="70661"/>
            <a:ext cx="3698448" cy="369332"/>
          </a:xfrm>
          <a:prstGeom prst="rect">
            <a:avLst/>
          </a:prstGeom>
          <a:noFill/>
        </p:spPr>
        <p:txBody>
          <a:bodyPr wrap="none" rtlCol="0">
            <a:spAutoFit/>
          </a:bodyPr>
          <a:lstStyle/>
          <a:p>
            <a:r>
              <a:rPr lang="it-IT" b="1" dirty="0">
                <a:solidFill>
                  <a:schemeClr val="bg1"/>
                </a:solidFill>
                <a:latin typeface="Arial" panose="020B0604020202020204" pitchFamily="34" charset="0"/>
                <a:cs typeface="Arial" panose="020B0604020202020204" pitchFamily="34" charset="0"/>
              </a:rPr>
              <a:t>Focus sulle patologie del fegato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479A090-52FC-064D-BD53-9E745E2CD2B5}"/>
              </a:ext>
            </a:extLst>
          </p:cNvPr>
          <p:cNvSpPr/>
          <p:nvPr userDrawn="1"/>
        </p:nvSpPr>
        <p:spPr>
          <a:xfrm>
            <a:off x="787179" y="1009815"/>
            <a:ext cx="7680959" cy="3220279"/>
          </a:xfrm>
          <a:prstGeom prst="rect">
            <a:avLst/>
          </a:prstGeom>
          <a:solidFill>
            <a:srgbClr val="EF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ubtitle 2"/>
          <p:cNvSpPr>
            <a:spLocks noGrp="1"/>
          </p:cNvSpPr>
          <p:nvPr>
            <p:ph type="subTitle" idx="1" hasCustomPrompt="1"/>
          </p:nvPr>
        </p:nvSpPr>
        <p:spPr>
          <a:xfrm>
            <a:off x="1143000" y="1523592"/>
            <a:ext cx="6858000" cy="401934"/>
          </a:xfrm>
        </p:spPr>
        <p:txBody>
          <a:bodyPr>
            <a:no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endParaRPr lang="en-US" dirty="0"/>
          </a:p>
        </p:txBody>
      </p:sp>
      <p:sp>
        <p:nvSpPr>
          <p:cNvPr id="5" name="CasellaDiTesto 4">
            <a:extLst>
              <a:ext uri="{FF2B5EF4-FFF2-40B4-BE49-F238E27FC236}">
                <a16:creationId xmlns:a16="http://schemas.microsoft.com/office/drawing/2014/main" id="{C839F22E-6A1F-B342-9CF6-C375C4F002E4}"/>
              </a:ext>
            </a:extLst>
          </p:cNvPr>
          <p:cNvSpPr txBox="1"/>
          <p:nvPr userDrawn="1"/>
        </p:nvSpPr>
        <p:spPr>
          <a:xfrm>
            <a:off x="2032362" y="68740"/>
            <a:ext cx="5079276" cy="369332"/>
          </a:xfrm>
          <a:prstGeom prst="rect">
            <a:avLst/>
          </a:prstGeom>
          <a:noFill/>
        </p:spPr>
        <p:txBody>
          <a:bodyPr wrap="none" rtlCol="0">
            <a:spAutoFit/>
          </a:bodyPr>
          <a:lstStyle/>
          <a:p>
            <a:r>
              <a:rPr lang="it-IT" b="1" dirty="0" err="1">
                <a:solidFill>
                  <a:schemeClr val="bg1"/>
                </a:solidFill>
                <a:latin typeface="Arial" panose="020B0604020202020204" pitchFamily="34" charset="0"/>
                <a:cs typeface="Arial" panose="020B0604020202020204" pitchFamily="34" charset="0"/>
              </a:rPr>
              <a:t>EASL</a:t>
            </a:r>
            <a:r>
              <a:rPr lang="it-IT" b="1" dirty="0">
                <a:solidFill>
                  <a:schemeClr val="bg1"/>
                </a:solidFill>
                <a:latin typeface="Arial" panose="020B0604020202020204" pitchFamily="34" charset="0"/>
                <a:cs typeface="Arial" panose="020B0604020202020204" pitchFamily="34" charset="0"/>
              </a:rPr>
              <a:t> 2020 | Focus sulle patologie del fegato</a:t>
            </a:r>
          </a:p>
        </p:txBody>
      </p:sp>
    </p:spTree>
    <p:extLst>
      <p:ext uri="{BB962C8B-B14F-4D97-AF65-F5344CB8AC3E}">
        <p14:creationId xmlns:p14="http://schemas.microsoft.com/office/powerpoint/2010/main" val="177751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700"/>
            </a:lvl2pPr>
            <a:lvl3pPr>
              <a:defRPr sz="1400"/>
            </a:lvl3pPr>
            <a:lvl4pPr>
              <a:defRPr sz="1100"/>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7" name="CasellaDiTesto 6">
            <a:extLst>
              <a:ext uri="{FF2B5EF4-FFF2-40B4-BE49-F238E27FC236}">
                <a16:creationId xmlns:a16="http://schemas.microsoft.com/office/drawing/2014/main" id="{4D02B52F-FC34-9748-A74F-04917A9636D2}"/>
              </a:ext>
            </a:extLst>
          </p:cNvPr>
          <p:cNvSpPr txBox="1"/>
          <p:nvPr userDrawn="1"/>
        </p:nvSpPr>
        <p:spPr>
          <a:xfrm>
            <a:off x="2722776" y="20100"/>
            <a:ext cx="3698448" cy="369332"/>
          </a:xfrm>
          <a:prstGeom prst="rect">
            <a:avLst/>
          </a:prstGeom>
          <a:noFill/>
        </p:spPr>
        <p:txBody>
          <a:bodyPr wrap="none" rtlCol="0">
            <a:spAutoFit/>
          </a:bodyPr>
          <a:lstStyle/>
          <a:p>
            <a:r>
              <a:rPr lang="it-IT" b="1" dirty="0">
                <a:solidFill>
                  <a:schemeClr val="bg1"/>
                </a:solidFill>
                <a:latin typeface="Arial" panose="020B0604020202020204" pitchFamily="34" charset="0"/>
                <a:cs typeface="Arial" panose="020B0604020202020204" pitchFamily="34" charset="0"/>
              </a:rPr>
              <a:t>Focus sulle patologie del fegato</a:t>
            </a:r>
          </a:p>
        </p:txBody>
      </p:sp>
      <p:grpSp>
        <p:nvGrpSpPr>
          <p:cNvPr id="8" name="Gruppo 7">
            <a:extLst>
              <a:ext uri="{FF2B5EF4-FFF2-40B4-BE49-F238E27FC236}">
                <a16:creationId xmlns:a16="http://schemas.microsoft.com/office/drawing/2014/main" id="{E1B2C1E2-B360-1B45-ACE9-7BE08699CBA8}"/>
              </a:ext>
            </a:extLst>
          </p:cNvPr>
          <p:cNvGrpSpPr/>
          <p:nvPr userDrawn="1"/>
        </p:nvGrpSpPr>
        <p:grpSpPr>
          <a:xfrm>
            <a:off x="114366" y="86082"/>
            <a:ext cx="879600" cy="879762"/>
            <a:chOff x="2502288" y="98612"/>
            <a:chExt cx="879600" cy="879762"/>
          </a:xfrm>
        </p:grpSpPr>
        <p:sp>
          <p:nvSpPr>
            <p:cNvPr id="9" name="Rettangolo 8">
              <a:extLst>
                <a:ext uri="{FF2B5EF4-FFF2-40B4-BE49-F238E27FC236}">
                  <a16:creationId xmlns:a16="http://schemas.microsoft.com/office/drawing/2014/main" id="{9C5DD682-84AA-3846-A510-1102994AF597}"/>
                </a:ext>
              </a:extLst>
            </p:cNvPr>
            <p:cNvSpPr>
              <a:spLocks noChangeAspect="1"/>
            </p:cNvSpPr>
            <p:nvPr userDrawn="1"/>
          </p:nvSpPr>
          <p:spPr>
            <a:xfrm>
              <a:off x="2502288" y="98612"/>
              <a:ext cx="270000" cy="262108"/>
            </a:xfrm>
            <a:prstGeom prst="rect">
              <a:avLst/>
            </a:prstGeom>
            <a:solidFill>
              <a:srgbClr val="037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A304B249-A61E-4048-A970-D1635694FB50}"/>
                </a:ext>
              </a:extLst>
            </p:cNvPr>
            <p:cNvSpPr/>
            <p:nvPr userDrawn="1"/>
          </p:nvSpPr>
          <p:spPr>
            <a:xfrm>
              <a:off x="2654688" y="251012"/>
              <a:ext cx="270000" cy="270162"/>
            </a:xfrm>
            <a:prstGeom prst="rect">
              <a:avLst/>
            </a:prstGeom>
            <a:solidFill>
              <a:srgbClr val="34C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B57C7EBD-0B4C-5A41-9F33-5293A84207C2}"/>
                </a:ext>
              </a:extLst>
            </p:cNvPr>
            <p:cNvSpPr/>
            <p:nvPr userDrawn="1"/>
          </p:nvSpPr>
          <p:spPr>
            <a:xfrm>
              <a:off x="2807088" y="403412"/>
              <a:ext cx="270000" cy="270162"/>
            </a:xfrm>
            <a:prstGeom prst="rect">
              <a:avLst/>
            </a:prstGeom>
            <a:solidFill>
              <a:srgbClr val="BB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4D0F333B-0B95-7341-94C9-C8562D93C528}"/>
                </a:ext>
              </a:extLst>
            </p:cNvPr>
            <p:cNvSpPr/>
            <p:nvPr userDrawn="1"/>
          </p:nvSpPr>
          <p:spPr>
            <a:xfrm>
              <a:off x="2959488" y="555812"/>
              <a:ext cx="270000" cy="270162"/>
            </a:xfrm>
            <a:prstGeom prst="rect">
              <a:avLst/>
            </a:prstGeom>
            <a:solidFill>
              <a:srgbClr val="D4B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DB6A1E9C-9DF0-3742-AF53-45A022908280}"/>
                </a:ext>
              </a:extLst>
            </p:cNvPr>
            <p:cNvSpPr/>
            <p:nvPr userDrawn="1"/>
          </p:nvSpPr>
          <p:spPr>
            <a:xfrm>
              <a:off x="3111888" y="708212"/>
              <a:ext cx="270000" cy="270162"/>
            </a:xfrm>
            <a:prstGeom prst="rect">
              <a:avLst/>
            </a:prstGeom>
            <a:solidFill>
              <a:srgbClr val="BFC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uppo 13">
            <a:extLst>
              <a:ext uri="{FF2B5EF4-FFF2-40B4-BE49-F238E27FC236}">
                <a16:creationId xmlns:a16="http://schemas.microsoft.com/office/drawing/2014/main" id="{80C32471-4694-7940-B3B4-DC665C0F3CF3}"/>
              </a:ext>
            </a:extLst>
          </p:cNvPr>
          <p:cNvGrpSpPr/>
          <p:nvPr userDrawn="1"/>
        </p:nvGrpSpPr>
        <p:grpSpPr>
          <a:xfrm flipH="1">
            <a:off x="8265746" y="4257366"/>
            <a:ext cx="771600" cy="771600"/>
            <a:chOff x="2618583" y="98612"/>
            <a:chExt cx="771600" cy="771600"/>
          </a:xfrm>
        </p:grpSpPr>
        <p:sp>
          <p:nvSpPr>
            <p:cNvPr id="15" name="Rettangolo 14">
              <a:extLst>
                <a:ext uri="{FF2B5EF4-FFF2-40B4-BE49-F238E27FC236}">
                  <a16:creationId xmlns:a16="http://schemas.microsoft.com/office/drawing/2014/main" id="{73DBE695-B6C6-714A-A92A-925C8F1E246B}"/>
                </a:ext>
              </a:extLst>
            </p:cNvPr>
            <p:cNvSpPr>
              <a:spLocks/>
            </p:cNvSpPr>
            <p:nvPr userDrawn="1"/>
          </p:nvSpPr>
          <p:spPr>
            <a:xfrm>
              <a:off x="2618583" y="98612"/>
              <a:ext cx="162000" cy="162000"/>
            </a:xfrm>
            <a:prstGeom prst="rect">
              <a:avLst/>
            </a:prstGeom>
            <a:solidFill>
              <a:srgbClr val="037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FBD67-5EAD-7541-B2B9-6E15F0A0D34E}"/>
                </a:ext>
              </a:extLst>
            </p:cNvPr>
            <p:cNvSpPr>
              <a:spLocks/>
            </p:cNvSpPr>
            <p:nvPr userDrawn="1"/>
          </p:nvSpPr>
          <p:spPr>
            <a:xfrm>
              <a:off x="2770983" y="251012"/>
              <a:ext cx="162000" cy="162000"/>
            </a:xfrm>
            <a:prstGeom prst="rect">
              <a:avLst/>
            </a:prstGeom>
            <a:solidFill>
              <a:srgbClr val="34C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E332571D-9A96-9A43-B9A6-61D3657B05D9}"/>
                </a:ext>
              </a:extLst>
            </p:cNvPr>
            <p:cNvSpPr>
              <a:spLocks/>
            </p:cNvSpPr>
            <p:nvPr userDrawn="1"/>
          </p:nvSpPr>
          <p:spPr>
            <a:xfrm>
              <a:off x="2923383" y="403412"/>
              <a:ext cx="162000" cy="162000"/>
            </a:xfrm>
            <a:prstGeom prst="rect">
              <a:avLst/>
            </a:prstGeom>
            <a:solidFill>
              <a:srgbClr val="BB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866C0EF0-9BF8-FD4E-BC62-5A09F07118BB}"/>
                </a:ext>
              </a:extLst>
            </p:cNvPr>
            <p:cNvSpPr>
              <a:spLocks/>
            </p:cNvSpPr>
            <p:nvPr userDrawn="1"/>
          </p:nvSpPr>
          <p:spPr>
            <a:xfrm>
              <a:off x="3075783" y="555812"/>
              <a:ext cx="162000" cy="162000"/>
            </a:xfrm>
            <a:prstGeom prst="rect">
              <a:avLst/>
            </a:prstGeom>
            <a:solidFill>
              <a:srgbClr val="D4B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BED2FB95-8A76-124F-A30C-2240667E7681}"/>
                </a:ext>
              </a:extLst>
            </p:cNvPr>
            <p:cNvSpPr>
              <a:spLocks/>
            </p:cNvSpPr>
            <p:nvPr userDrawn="1"/>
          </p:nvSpPr>
          <p:spPr>
            <a:xfrm>
              <a:off x="3228183" y="708212"/>
              <a:ext cx="162000" cy="162000"/>
            </a:xfrm>
            <a:prstGeom prst="rect">
              <a:avLst/>
            </a:prstGeom>
            <a:solidFill>
              <a:srgbClr val="BFC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p:txBody>
      </p:sp>
      <p:pic>
        <p:nvPicPr>
          <p:cNvPr id="7" name="Segnaposto contenuto 11"/>
          <p:cNvPicPr>
            <a:picLocks noChangeAspect="1"/>
          </p:cNvPicPr>
          <p:nvPr userDrawn="1"/>
        </p:nvPicPr>
        <p:blipFill rotWithShape="1">
          <a:blip r:embed="rId6" cstate="screen"/>
          <a:srcRect/>
          <a:stretch>
            <a:fillRect/>
          </a:stretch>
        </p:blipFill>
        <p:spPr>
          <a:xfrm>
            <a:off x="4146884" y="4865505"/>
            <a:ext cx="850232" cy="247851"/>
          </a:xfrm>
          <a:prstGeom prst="rect">
            <a:avLst/>
          </a:prstGeom>
        </p:spPr>
      </p:pic>
      <p:sp>
        <p:nvSpPr>
          <p:cNvPr id="8" name="Rettangolo 7">
            <a:extLst>
              <a:ext uri="{FF2B5EF4-FFF2-40B4-BE49-F238E27FC236}">
                <a16:creationId xmlns:a16="http://schemas.microsoft.com/office/drawing/2014/main" id="{548135CF-CCB5-FC42-9CBD-970A60278D18}"/>
              </a:ext>
            </a:extLst>
          </p:cNvPr>
          <p:cNvSpPr/>
          <p:nvPr userDrawn="1"/>
        </p:nvSpPr>
        <p:spPr>
          <a:xfrm>
            <a:off x="0" y="0"/>
            <a:ext cx="9144000" cy="409572"/>
          </a:xfrm>
          <a:prstGeom prst="rect">
            <a:avLst/>
          </a:prstGeom>
          <a:solidFill>
            <a:srgbClr val="96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Placeholder 1"/>
          <p:cNvSpPr>
            <a:spLocks noGrp="1"/>
          </p:cNvSpPr>
          <p:nvPr>
            <p:ph type="title"/>
          </p:nvPr>
        </p:nvSpPr>
        <p:spPr>
          <a:xfrm>
            <a:off x="628650" y="510776"/>
            <a:ext cx="7886700" cy="757239"/>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5" r:id="rId4"/>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Clr>
          <a:srgbClr val="0376AF"/>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0376AF"/>
        </a:buClr>
        <a:buFont typeface="Wingdings"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0376AF"/>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792803" y="2841224"/>
            <a:ext cx="7641077" cy="401934"/>
          </a:xfrm>
        </p:spPr>
        <p:txBody>
          <a:bodyPr/>
          <a:lstStyle/>
          <a:p>
            <a:r>
              <a:rPr lang="en-GB" dirty="0"/>
              <a:t>NASH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7A23A-B23D-4F4E-B644-86083F7C79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7922" y="462055"/>
            <a:ext cx="5468155" cy="4372261"/>
          </a:xfrm>
          <a:prstGeom prst="rect">
            <a:avLst/>
          </a:prstGeom>
        </p:spPr>
      </p:pic>
    </p:spTree>
    <p:extLst>
      <p:ext uri="{BB962C8B-B14F-4D97-AF65-F5344CB8AC3E}">
        <p14:creationId xmlns:p14="http://schemas.microsoft.com/office/powerpoint/2010/main" val="268692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Results</a:t>
            </a:r>
          </a:p>
        </p:txBody>
      </p:sp>
      <p:sp>
        <p:nvSpPr>
          <p:cNvPr id="13" name="Segnaposto contenuto 12"/>
          <p:cNvSpPr>
            <a:spLocks noGrp="1"/>
          </p:cNvSpPr>
          <p:nvPr>
            <p:ph idx="1"/>
          </p:nvPr>
        </p:nvSpPr>
        <p:spPr/>
        <p:txBody>
          <a:bodyPr>
            <a:normAutofit/>
          </a:bodyPr>
          <a:lstStyle/>
          <a:p>
            <a:pPr>
              <a:lnSpc>
                <a:spcPct val="110000"/>
              </a:lnSpc>
            </a:pPr>
            <a:r>
              <a:rPr lang="en-GB" dirty="0"/>
              <a:t>Mean values of transaminases and other serum tests improved rapidly in patients treated with OCA. Improvements were sustained after 24 months of therapy with OCA 25 mg compared with placebo in patients who had Month 24 data (Figures 2–6)</a:t>
            </a:r>
          </a:p>
          <a:p>
            <a:pPr>
              <a:lnSpc>
                <a:spcPct val="110000"/>
              </a:lnSpc>
            </a:pPr>
            <a:r>
              <a:rPr lang="en-GB" dirty="0"/>
              <a:t>Liver stiffness, measured by </a:t>
            </a:r>
            <a:r>
              <a:rPr lang="en-GB" dirty="0" err="1"/>
              <a:t>FibroScan</a:t>
            </a:r>
            <a:r>
              <a:rPr lang="en-GB" dirty="0"/>
              <a:t>® VCTE, also continued to improve over time, with a mean difference of 2.7 kPa between OCA 25 mg and placebo after 24 months on therapy (Figure 7)</a:t>
            </a:r>
          </a:p>
        </p:txBody>
      </p:sp>
    </p:spTree>
    <p:extLst>
      <p:ext uri="{BB962C8B-B14F-4D97-AF65-F5344CB8AC3E}">
        <p14:creationId xmlns:p14="http://schemas.microsoft.com/office/powerpoint/2010/main" val="380386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1DAEA-E39F-4071-8BF3-A0274C343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519" y="483086"/>
            <a:ext cx="8206961" cy="4368867"/>
          </a:xfrm>
          <a:prstGeom prst="rect">
            <a:avLst/>
          </a:prstGeom>
        </p:spPr>
      </p:pic>
    </p:spTree>
    <p:extLst>
      <p:ext uri="{BB962C8B-B14F-4D97-AF65-F5344CB8AC3E}">
        <p14:creationId xmlns:p14="http://schemas.microsoft.com/office/powerpoint/2010/main" val="343080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19459B-72C9-4BFF-AA98-FE5AF638B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283" y="516358"/>
            <a:ext cx="8203433" cy="4375588"/>
          </a:xfrm>
          <a:prstGeom prst="rect">
            <a:avLst/>
          </a:prstGeom>
        </p:spPr>
      </p:pic>
    </p:spTree>
    <p:extLst>
      <p:ext uri="{BB962C8B-B14F-4D97-AF65-F5344CB8AC3E}">
        <p14:creationId xmlns:p14="http://schemas.microsoft.com/office/powerpoint/2010/main" val="131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B5D41-E0AC-4E16-8F15-018F75F9F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951" y="578737"/>
            <a:ext cx="8058097" cy="4210759"/>
          </a:xfrm>
          <a:prstGeom prst="rect">
            <a:avLst/>
          </a:prstGeom>
        </p:spPr>
      </p:pic>
    </p:spTree>
    <p:extLst>
      <p:ext uri="{BB962C8B-B14F-4D97-AF65-F5344CB8AC3E}">
        <p14:creationId xmlns:p14="http://schemas.microsoft.com/office/powerpoint/2010/main" val="327730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5D29A-C832-453F-8F0F-499BD40616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36" y="498111"/>
            <a:ext cx="8187327" cy="4359656"/>
          </a:xfrm>
          <a:prstGeom prst="rect">
            <a:avLst/>
          </a:prstGeom>
        </p:spPr>
      </p:pic>
    </p:spTree>
    <p:extLst>
      <p:ext uri="{BB962C8B-B14F-4D97-AF65-F5344CB8AC3E}">
        <p14:creationId xmlns:p14="http://schemas.microsoft.com/office/powerpoint/2010/main" val="423716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0142A-0782-4394-AB69-5880448648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526" y="486831"/>
            <a:ext cx="8102948" cy="4390536"/>
          </a:xfrm>
          <a:prstGeom prst="rect">
            <a:avLst/>
          </a:prstGeom>
        </p:spPr>
      </p:pic>
    </p:spTree>
    <p:extLst>
      <p:ext uri="{BB962C8B-B14F-4D97-AF65-F5344CB8AC3E}">
        <p14:creationId xmlns:p14="http://schemas.microsoft.com/office/powerpoint/2010/main" val="389352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7CF067-DCD8-41AC-8891-2C4A358C92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781" y="469598"/>
            <a:ext cx="8064437" cy="4414596"/>
          </a:xfrm>
          <a:prstGeom prst="rect">
            <a:avLst/>
          </a:prstGeom>
        </p:spPr>
      </p:pic>
    </p:spTree>
    <p:extLst>
      <p:ext uri="{BB962C8B-B14F-4D97-AF65-F5344CB8AC3E}">
        <p14:creationId xmlns:p14="http://schemas.microsoft.com/office/powerpoint/2010/main" val="79237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Results</a:t>
            </a:r>
          </a:p>
        </p:txBody>
      </p:sp>
      <p:sp>
        <p:nvSpPr>
          <p:cNvPr id="13" name="Segnaposto contenuto 12"/>
          <p:cNvSpPr>
            <a:spLocks noGrp="1"/>
          </p:cNvSpPr>
          <p:nvPr>
            <p:ph idx="1"/>
          </p:nvPr>
        </p:nvSpPr>
        <p:spPr/>
        <p:txBody>
          <a:bodyPr>
            <a:normAutofit/>
          </a:bodyPr>
          <a:lstStyle/>
          <a:p>
            <a:pPr>
              <a:lnSpc>
                <a:spcPct val="110000"/>
              </a:lnSpc>
            </a:pPr>
            <a:r>
              <a:rPr lang="en-GB" dirty="0"/>
              <a:t>Changes in AST, ALT, and VCTE were associated with changes in histologic fibrosis, with the greatest improvements observed in patients who had a ≥1 stage improvement in fibrosis stage at Month 18 (Figures 8–10)</a:t>
            </a:r>
          </a:p>
          <a:p>
            <a:pPr lvl="1">
              <a:lnSpc>
                <a:spcPct val="110000"/>
              </a:lnSpc>
            </a:pPr>
            <a:r>
              <a:rPr lang="en-GB" dirty="0"/>
              <a:t>Moreover, early changes in these markers were more pronounced in patients who had histologic fibrosis improvement at Month 18</a:t>
            </a:r>
          </a:p>
          <a:p>
            <a:pPr lvl="1">
              <a:lnSpc>
                <a:spcPct val="110000"/>
              </a:lnSpc>
            </a:pPr>
            <a:r>
              <a:rPr lang="en-GB" dirty="0"/>
              <a:t>Similar patterns were observed with GGT and the composite NITs that include transaminases (APRI and FIB-4; data not shown)</a:t>
            </a:r>
          </a:p>
        </p:txBody>
      </p:sp>
    </p:spTree>
    <p:extLst>
      <p:ext uri="{BB962C8B-B14F-4D97-AF65-F5344CB8AC3E}">
        <p14:creationId xmlns:p14="http://schemas.microsoft.com/office/powerpoint/2010/main" val="143238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FB02C-DDA6-48A6-BD33-CCEA2E2F3C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631" y="497769"/>
            <a:ext cx="8268737" cy="4386423"/>
          </a:xfrm>
          <a:prstGeom prst="rect">
            <a:avLst/>
          </a:prstGeom>
        </p:spPr>
      </p:pic>
    </p:spTree>
    <p:extLst>
      <p:ext uri="{BB962C8B-B14F-4D97-AF65-F5344CB8AC3E}">
        <p14:creationId xmlns:p14="http://schemas.microsoft.com/office/powerpoint/2010/main" val="39862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1016823" y="1122167"/>
            <a:ext cx="7232655" cy="1936470"/>
          </a:xfrm>
        </p:spPr>
        <p:txBody>
          <a:bodyPr>
            <a:noAutofit/>
          </a:bodyPr>
          <a:lstStyle/>
          <a:p>
            <a:r>
              <a:rPr lang="en-GB" b="1" dirty="0" err="1">
                <a:solidFill>
                  <a:schemeClr val="accent2"/>
                </a:solidFill>
              </a:rPr>
              <a:t>Obeticholic</a:t>
            </a:r>
            <a:r>
              <a:rPr lang="en-GB" b="1" dirty="0">
                <a:solidFill>
                  <a:schemeClr val="accent2"/>
                </a:solidFill>
              </a:rPr>
              <a:t> Acid demonstrates sustained improvements at month 24 in transaminases and non-invasive markers of fibrosis:</a:t>
            </a:r>
            <a:br>
              <a:rPr lang="en-GB" b="1" dirty="0">
                <a:solidFill>
                  <a:schemeClr val="accent2"/>
                </a:solidFill>
              </a:rPr>
            </a:br>
            <a:r>
              <a:rPr lang="en-GB" b="1" dirty="0">
                <a:solidFill>
                  <a:schemeClr val="accent2"/>
                </a:solidFill>
              </a:rPr>
              <a:t>Results of a Post hoc analysis from the interim analysis of the REGENERATE study</a:t>
            </a:r>
            <a:endParaRPr lang="it-IT" b="1" dirty="0">
              <a:solidFill>
                <a:schemeClr val="accent2"/>
              </a:solidFill>
            </a:endParaRPr>
          </a:p>
        </p:txBody>
      </p:sp>
      <p:sp>
        <p:nvSpPr>
          <p:cNvPr id="7" name="Sottotitolo 4">
            <a:extLst>
              <a:ext uri="{FF2B5EF4-FFF2-40B4-BE49-F238E27FC236}">
                <a16:creationId xmlns:a16="http://schemas.microsoft.com/office/drawing/2014/main" id="{64AF7B6A-74A2-9C40-BDBD-59B526D3D01D}"/>
              </a:ext>
            </a:extLst>
          </p:cNvPr>
          <p:cNvSpPr txBox="1">
            <a:spLocks/>
          </p:cNvSpPr>
          <p:nvPr/>
        </p:nvSpPr>
        <p:spPr>
          <a:xfrm>
            <a:off x="1143000" y="3058637"/>
            <a:ext cx="6858000" cy="114230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Clr>
                <a:srgbClr val="0376AF"/>
              </a:buClr>
              <a:buFont typeface="Wingdings" pitchFamily="2" charset="2"/>
              <a:buNone/>
              <a:defRPr sz="24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Clr>
                <a:srgbClr val="0376AF"/>
              </a:buClr>
              <a:buFont typeface="Wingdings" pitchFamily="2" charset="2"/>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Clr>
                <a:srgbClr val="0376AF"/>
              </a:buClr>
              <a:buFont typeface="Wingdings" pitchFamily="2" charset="2"/>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5000"/>
              </a:lnSpc>
              <a:spcAft>
                <a:spcPts val="1000"/>
              </a:spcAft>
            </a:pPr>
            <a:r>
              <a:rPr lang="en-US" sz="700" b="1" dirty="0">
                <a:effectLst/>
                <a:ea typeface="Calibri" panose="020F0502020204030204" pitchFamily="34" charset="0"/>
              </a:rPr>
              <a:t>Rohit Loomba,</a:t>
            </a:r>
            <a:r>
              <a:rPr lang="en-US" sz="700" b="1" baseline="30000" dirty="0">
                <a:effectLst/>
                <a:ea typeface="Calibri" panose="020F0502020204030204" pitchFamily="34" charset="0"/>
              </a:rPr>
              <a:t>1</a:t>
            </a:r>
            <a:r>
              <a:rPr lang="en-US" sz="700" b="1" dirty="0">
                <a:effectLst/>
                <a:ea typeface="Calibri" panose="020F0502020204030204" pitchFamily="34" charset="0"/>
              </a:rPr>
              <a:t> Vlad Ratziu,</a:t>
            </a:r>
            <a:r>
              <a:rPr lang="en-US" sz="700" b="1" baseline="30000" dirty="0">
                <a:effectLst/>
                <a:ea typeface="Calibri" panose="020F0502020204030204" pitchFamily="34" charset="0"/>
              </a:rPr>
              <a:t>2</a:t>
            </a:r>
            <a:r>
              <a:rPr lang="en-US" sz="700" b="1" dirty="0">
                <a:effectLst/>
                <a:ea typeface="Calibri" panose="020F0502020204030204" pitchFamily="34" charset="0"/>
              </a:rPr>
              <a:t> Quentin M. Anstee,</a:t>
            </a:r>
            <a:r>
              <a:rPr lang="en-US" sz="700" b="1" baseline="30000" dirty="0">
                <a:effectLst/>
                <a:ea typeface="Calibri" panose="020F0502020204030204" pitchFamily="34" charset="0"/>
              </a:rPr>
              <a:t>3</a:t>
            </a:r>
            <a:r>
              <a:rPr lang="en-US" sz="700" b="1" dirty="0">
                <a:effectLst/>
                <a:ea typeface="Calibri" panose="020F0502020204030204" pitchFamily="34" charset="0"/>
              </a:rPr>
              <a:t> Stephen Harrison,</a:t>
            </a:r>
            <a:r>
              <a:rPr lang="en-US" sz="700" b="1" baseline="30000" dirty="0">
                <a:effectLst/>
                <a:ea typeface="Calibri" panose="020F0502020204030204" pitchFamily="34" charset="0"/>
              </a:rPr>
              <a:t>4</a:t>
            </a:r>
            <a:r>
              <a:rPr lang="en-US" sz="700" b="1" dirty="0">
                <a:effectLst/>
                <a:ea typeface="Calibri" panose="020F0502020204030204" pitchFamily="34" charset="0"/>
              </a:rPr>
              <a:t> Arun J. Sanyal,</a:t>
            </a:r>
            <a:r>
              <a:rPr lang="en-US" sz="700" b="1" baseline="30000" dirty="0">
                <a:effectLst/>
                <a:ea typeface="Calibri" panose="020F0502020204030204" pitchFamily="34" charset="0"/>
              </a:rPr>
              <a:t>5</a:t>
            </a:r>
            <a:r>
              <a:rPr lang="en-US" sz="700" b="1" dirty="0">
                <a:effectLst/>
                <a:ea typeface="Calibri" panose="020F0502020204030204" pitchFamily="34" charset="0"/>
              </a:rPr>
              <a:t> Mary Rinella,</a:t>
            </a:r>
            <a:r>
              <a:rPr lang="en-US" sz="700" b="1" baseline="30000" dirty="0">
                <a:effectLst/>
                <a:ea typeface="Calibri" panose="020F0502020204030204" pitchFamily="34" charset="0"/>
              </a:rPr>
              <a:t>6</a:t>
            </a:r>
            <a:r>
              <a:rPr lang="en-US" sz="700" b="1" dirty="0">
                <a:effectLst/>
                <a:ea typeface="Calibri" panose="020F0502020204030204" pitchFamily="34" charset="0"/>
              </a:rPr>
              <a:t> </a:t>
            </a:r>
            <a:r>
              <a:rPr lang="en-US" sz="700" b="1" dirty="0" err="1">
                <a:effectLst/>
                <a:ea typeface="Calibri" panose="020F0502020204030204" pitchFamily="34" charset="0"/>
              </a:rPr>
              <a:t>Zobair</a:t>
            </a:r>
            <a:r>
              <a:rPr lang="en-US" sz="700" b="1" dirty="0">
                <a:effectLst/>
                <a:ea typeface="Calibri" panose="020F0502020204030204" pitchFamily="34" charset="0"/>
              </a:rPr>
              <a:t> M. Younossi,</a:t>
            </a:r>
            <a:r>
              <a:rPr lang="en-US" sz="700" b="1" baseline="30000" dirty="0">
                <a:effectLst/>
                <a:ea typeface="Calibri" panose="020F0502020204030204" pitchFamily="34" charset="0"/>
              </a:rPr>
              <a:t>7</a:t>
            </a:r>
            <a:r>
              <a:rPr lang="en-US" sz="700" b="1" dirty="0">
                <a:effectLst/>
                <a:ea typeface="Calibri" panose="020F0502020204030204" pitchFamily="34" charset="0"/>
              </a:rPr>
              <a:t> Zachary Goodman,</a:t>
            </a:r>
            <a:r>
              <a:rPr lang="en-US" sz="700" b="1" baseline="30000" dirty="0">
                <a:effectLst/>
                <a:ea typeface="Calibri" panose="020F0502020204030204" pitchFamily="34" charset="0"/>
              </a:rPr>
              <a:t>7 </a:t>
            </a:r>
            <a:r>
              <a:rPr lang="en-US" sz="700" b="1" dirty="0">
                <a:effectLst/>
                <a:ea typeface="Calibri" panose="020F0502020204030204" pitchFamily="34" charset="0"/>
              </a:rPr>
              <a:t>Pierre Bedossa,</a:t>
            </a:r>
            <a:r>
              <a:rPr lang="en-US" sz="700" b="1" baseline="30000" dirty="0">
                <a:effectLst/>
                <a:ea typeface="Calibri" panose="020F0502020204030204" pitchFamily="34" charset="0"/>
              </a:rPr>
              <a:t>8</a:t>
            </a:r>
            <a:r>
              <a:rPr lang="en-US" sz="700" b="1" dirty="0">
                <a:effectLst/>
                <a:ea typeface="Calibri" panose="020F0502020204030204" pitchFamily="34" charset="0"/>
              </a:rPr>
              <a:t> Reshma Shringarpure,</a:t>
            </a:r>
            <a:r>
              <a:rPr lang="en-US" sz="700" b="1" baseline="30000" dirty="0">
                <a:effectLst/>
                <a:ea typeface="Calibri" panose="020F0502020204030204" pitchFamily="34" charset="0"/>
              </a:rPr>
              <a:t>9</a:t>
            </a:r>
            <a:r>
              <a:rPr lang="en-US" sz="700" b="1" dirty="0">
                <a:effectLst/>
                <a:ea typeface="Calibri" panose="020F0502020204030204" pitchFamily="34" charset="0"/>
              </a:rPr>
              <a:t> </a:t>
            </a:r>
            <a:r>
              <a:rPr lang="en-US" sz="700" b="1" dirty="0" err="1">
                <a:effectLst/>
                <a:ea typeface="Calibri" panose="020F0502020204030204" pitchFamily="34" charset="0"/>
              </a:rPr>
              <a:t>Huafeng</a:t>
            </a:r>
            <a:r>
              <a:rPr lang="en-US" sz="700" b="1" dirty="0">
                <a:effectLst/>
                <a:ea typeface="Calibri" panose="020F0502020204030204" pitchFamily="34" charset="0"/>
              </a:rPr>
              <a:t> Zhou,</a:t>
            </a:r>
            <a:r>
              <a:rPr lang="en-US" sz="700" b="1" baseline="30000" dirty="0">
                <a:effectLst/>
                <a:ea typeface="Calibri" panose="020F0502020204030204" pitchFamily="34" charset="0"/>
              </a:rPr>
              <a:t>9 </a:t>
            </a:r>
            <a:r>
              <a:rPr lang="en-US" sz="700" b="1" dirty="0">
                <a:effectLst/>
                <a:ea typeface="Calibri" panose="020F0502020204030204" pitchFamily="34" charset="0"/>
              </a:rPr>
              <a:t>Aditya Venugopal,</a:t>
            </a:r>
            <a:r>
              <a:rPr lang="en-US" sz="700" b="1" baseline="30000" dirty="0">
                <a:effectLst/>
                <a:ea typeface="Calibri" panose="020F0502020204030204" pitchFamily="34" charset="0"/>
              </a:rPr>
              <a:t>9</a:t>
            </a:r>
            <a:r>
              <a:rPr lang="en-US" sz="700" b="1" dirty="0">
                <a:effectLst/>
                <a:ea typeface="Calibri" panose="020F0502020204030204" pitchFamily="34" charset="0"/>
              </a:rPr>
              <a:t> </a:t>
            </a:r>
            <a:r>
              <a:rPr lang="en-US" sz="700" b="1" dirty="0" err="1">
                <a:effectLst/>
                <a:ea typeface="Calibri" panose="020F0502020204030204" pitchFamily="34" charset="0"/>
              </a:rPr>
              <a:t>Mazen</a:t>
            </a:r>
            <a:r>
              <a:rPr lang="en-US" sz="700" b="1" dirty="0">
                <a:effectLst/>
                <a:ea typeface="Calibri" panose="020F0502020204030204" pitchFamily="34" charset="0"/>
              </a:rPr>
              <a:t> Noureddin10 </a:t>
            </a:r>
          </a:p>
          <a:p>
            <a:pPr>
              <a:lnSpc>
                <a:spcPct val="115000"/>
              </a:lnSpc>
              <a:spcAft>
                <a:spcPts val="1000"/>
              </a:spcAft>
            </a:pPr>
            <a:r>
              <a:rPr lang="en-US" sz="700" baseline="30000" dirty="0">
                <a:effectLst/>
                <a:ea typeface="Calibri" panose="020F0502020204030204" pitchFamily="34" charset="0"/>
              </a:rPr>
              <a:t>1</a:t>
            </a:r>
            <a:r>
              <a:rPr lang="en-US" sz="700" dirty="0">
                <a:effectLst/>
                <a:ea typeface="Calibri" panose="020F0502020204030204" pitchFamily="34" charset="0"/>
              </a:rPr>
              <a:t>University of California, San Diego, San Diego, CA, USA; </a:t>
            </a:r>
            <a:r>
              <a:rPr lang="en-US" sz="700" baseline="30000" dirty="0">
                <a:effectLst/>
                <a:ea typeface="Calibri" panose="020F0502020204030204" pitchFamily="34" charset="0"/>
              </a:rPr>
              <a:t>2</a:t>
            </a:r>
            <a:r>
              <a:rPr lang="en-US" sz="700" dirty="0">
                <a:effectLst/>
                <a:ea typeface="Calibri" panose="020F0502020204030204" pitchFamily="34" charset="0"/>
              </a:rPr>
              <a:t>Sorbonne </a:t>
            </a:r>
            <a:r>
              <a:rPr lang="en-US" sz="700" dirty="0" err="1">
                <a:effectLst/>
                <a:ea typeface="Calibri" panose="020F0502020204030204" pitchFamily="34" charset="0"/>
              </a:rPr>
              <a:t>Université</a:t>
            </a:r>
            <a:r>
              <a:rPr lang="en-US" sz="700" dirty="0">
                <a:effectLst/>
                <a:ea typeface="Calibri" panose="020F0502020204030204" pitchFamily="34" charset="0"/>
              </a:rPr>
              <a:t>, </a:t>
            </a:r>
            <a:r>
              <a:rPr lang="en-US" sz="700" dirty="0" err="1">
                <a:effectLst/>
                <a:ea typeface="Calibri" panose="020F0502020204030204" pitchFamily="34" charset="0"/>
              </a:rPr>
              <a:t>Hôpital</a:t>
            </a:r>
            <a:r>
              <a:rPr lang="en-US" sz="700" dirty="0">
                <a:effectLst/>
                <a:ea typeface="Calibri" panose="020F0502020204030204" pitchFamily="34" charset="0"/>
              </a:rPr>
              <a:t> </a:t>
            </a:r>
            <a:r>
              <a:rPr lang="en-US" sz="700" dirty="0" err="1">
                <a:effectLst/>
                <a:ea typeface="Calibri" panose="020F0502020204030204" pitchFamily="34" charset="0"/>
              </a:rPr>
              <a:t>Pitié</a:t>
            </a:r>
            <a:r>
              <a:rPr lang="en-US" sz="700" dirty="0">
                <a:effectLst/>
                <a:ea typeface="Calibri" panose="020F0502020204030204" pitchFamily="34" charset="0"/>
              </a:rPr>
              <a:t>–</a:t>
            </a:r>
            <a:r>
              <a:rPr lang="en-US" sz="700" dirty="0" err="1">
                <a:effectLst/>
                <a:ea typeface="Calibri" panose="020F0502020204030204" pitchFamily="34" charset="0"/>
              </a:rPr>
              <a:t>Salpêtrière</a:t>
            </a:r>
            <a:r>
              <a:rPr lang="en-US" sz="700" dirty="0">
                <a:effectLst/>
                <a:ea typeface="Calibri" panose="020F0502020204030204" pitchFamily="34" charset="0"/>
              </a:rPr>
              <a:t>, Paris, France; </a:t>
            </a:r>
            <a:r>
              <a:rPr lang="en-US" sz="700" baseline="30000" dirty="0">
                <a:effectLst/>
                <a:ea typeface="Calibri" panose="020F0502020204030204" pitchFamily="34" charset="0"/>
              </a:rPr>
              <a:t>3</a:t>
            </a:r>
            <a:r>
              <a:rPr lang="en-US" sz="700" dirty="0">
                <a:effectLst/>
                <a:ea typeface="Calibri" panose="020F0502020204030204" pitchFamily="34" charset="0"/>
              </a:rPr>
              <a:t>Translational &amp; Clinical Research Institute, Faculty of Medical Sciences, Newcastle University, Newcastle upon Tyne, United Kingdom; </a:t>
            </a:r>
            <a:r>
              <a:rPr lang="en-US" sz="700" baseline="30000" dirty="0">
                <a:effectLst/>
                <a:ea typeface="Calibri" panose="020F0502020204030204" pitchFamily="34" charset="0"/>
              </a:rPr>
              <a:t>4</a:t>
            </a:r>
            <a:r>
              <a:rPr lang="en-US" sz="700" dirty="0">
                <a:effectLst/>
                <a:ea typeface="Calibri" panose="020F0502020204030204" pitchFamily="34" charset="0"/>
              </a:rPr>
              <a:t>Pinnacle Clinical Research Center, San Antonio, TX, USA; </a:t>
            </a:r>
            <a:r>
              <a:rPr lang="en-US" sz="700" baseline="30000" dirty="0">
                <a:effectLst/>
                <a:ea typeface="Calibri" panose="020F0502020204030204" pitchFamily="34" charset="0"/>
              </a:rPr>
              <a:t>5</a:t>
            </a:r>
            <a:r>
              <a:rPr lang="en-US" sz="700" dirty="0">
                <a:effectLst/>
                <a:ea typeface="Calibri" panose="020F0502020204030204" pitchFamily="34" charset="0"/>
              </a:rPr>
              <a:t>Virginia Commonwealth University, Richmond, VA, USA; </a:t>
            </a:r>
            <a:r>
              <a:rPr lang="en-US" sz="700" baseline="30000" dirty="0">
                <a:effectLst/>
                <a:ea typeface="Calibri" panose="020F0502020204030204" pitchFamily="34" charset="0"/>
              </a:rPr>
              <a:t>6</a:t>
            </a:r>
            <a:r>
              <a:rPr lang="en-US" sz="700" dirty="0">
                <a:effectLst/>
                <a:ea typeface="Calibri" panose="020F0502020204030204" pitchFamily="34" charset="0"/>
              </a:rPr>
              <a:t>Feinberg School of Medicine, Northwestern University, Chicago, IL, USA; </a:t>
            </a:r>
            <a:r>
              <a:rPr lang="en-US" sz="700" baseline="30000" dirty="0">
                <a:effectLst/>
                <a:ea typeface="Calibri" panose="020F0502020204030204" pitchFamily="34" charset="0"/>
              </a:rPr>
              <a:t>7</a:t>
            </a:r>
            <a:r>
              <a:rPr lang="en-US" sz="700" dirty="0">
                <a:effectLst/>
                <a:ea typeface="Calibri" panose="020F0502020204030204" pitchFamily="34" charset="0"/>
              </a:rPr>
              <a:t>Betty and Guy Beatty Center for Integrated Research, Inova Health System, Falls Church, VA, USA; </a:t>
            </a:r>
            <a:r>
              <a:rPr lang="en-US" sz="700" baseline="30000" dirty="0">
                <a:effectLst/>
                <a:ea typeface="Calibri" panose="020F0502020204030204" pitchFamily="34" charset="0"/>
              </a:rPr>
              <a:t>8</a:t>
            </a:r>
            <a:r>
              <a:rPr lang="en-US" sz="700" dirty="0">
                <a:effectLst/>
                <a:ea typeface="Calibri" panose="020F0502020204030204" pitchFamily="34" charset="0"/>
              </a:rPr>
              <a:t>Service </a:t>
            </a:r>
            <a:r>
              <a:rPr lang="en-US" sz="700" dirty="0" err="1">
                <a:effectLst/>
                <a:ea typeface="Calibri" panose="020F0502020204030204" pitchFamily="34" charset="0"/>
              </a:rPr>
              <a:t>d’Anatomie</a:t>
            </a:r>
            <a:r>
              <a:rPr lang="en-US" sz="700" dirty="0">
                <a:effectLst/>
                <a:ea typeface="Calibri" panose="020F0502020204030204" pitchFamily="34" charset="0"/>
              </a:rPr>
              <a:t> </a:t>
            </a:r>
            <a:r>
              <a:rPr lang="en-US" sz="700" dirty="0" err="1">
                <a:effectLst/>
                <a:ea typeface="Calibri" panose="020F0502020204030204" pitchFamily="34" charset="0"/>
              </a:rPr>
              <a:t>Pathologique</a:t>
            </a:r>
            <a:r>
              <a:rPr lang="en-US" sz="700" dirty="0">
                <a:effectLst/>
                <a:ea typeface="Calibri" panose="020F0502020204030204" pitchFamily="34" charset="0"/>
              </a:rPr>
              <a:t>, </a:t>
            </a:r>
            <a:r>
              <a:rPr lang="en-US" sz="700" dirty="0" err="1">
                <a:effectLst/>
                <a:ea typeface="Calibri" panose="020F0502020204030204" pitchFamily="34" charset="0"/>
              </a:rPr>
              <a:t>Hôpital</a:t>
            </a:r>
            <a:r>
              <a:rPr lang="en-US" sz="700" dirty="0">
                <a:effectLst/>
                <a:ea typeface="Calibri" panose="020F0502020204030204" pitchFamily="34" charset="0"/>
              </a:rPr>
              <a:t> </a:t>
            </a:r>
            <a:r>
              <a:rPr lang="en-US" sz="700" dirty="0" err="1">
                <a:effectLst/>
                <a:ea typeface="Calibri" panose="020F0502020204030204" pitchFamily="34" charset="0"/>
              </a:rPr>
              <a:t>Beaujon</a:t>
            </a:r>
            <a:r>
              <a:rPr lang="en-US" sz="700" dirty="0">
                <a:effectLst/>
                <a:ea typeface="Calibri" panose="020F0502020204030204" pitchFamily="34" charset="0"/>
              </a:rPr>
              <a:t>, Assistance </a:t>
            </a:r>
            <a:r>
              <a:rPr lang="en-US" sz="700" dirty="0" err="1">
                <a:effectLst/>
                <a:ea typeface="Calibri" panose="020F0502020204030204" pitchFamily="34" charset="0"/>
              </a:rPr>
              <a:t>Publique-Hôpitaux</a:t>
            </a:r>
            <a:r>
              <a:rPr lang="en-US" sz="700" dirty="0">
                <a:effectLst/>
                <a:ea typeface="Calibri" panose="020F0502020204030204" pitchFamily="34" charset="0"/>
              </a:rPr>
              <a:t> de Paris, Paris, France; </a:t>
            </a:r>
            <a:r>
              <a:rPr lang="en-US" sz="700" baseline="30000" dirty="0">
                <a:effectLst/>
                <a:ea typeface="Calibri" panose="020F0502020204030204" pitchFamily="34" charset="0"/>
              </a:rPr>
              <a:t>9</a:t>
            </a:r>
            <a:r>
              <a:rPr lang="en-US" sz="700" dirty="0">
                <a:effectLst/>
                <a:ea typeface="Calibri" panose="020F0502020204030204" pitchFamily="34" charset="0"/>
              </a:rPr>
              <a:t>Intercept Pharmaceuticals, San Diego, CA, USA; </a:t>
            </a:r>
            <a:r>
              <a:rPr lang="en-US" sz="700" baseline="30000" dirty="0">
                <a:effectLst/>
                <a:ea typeface="Calibri" panose="020F0502020204030204" pitchFamily="34" charset="0"/>
              </a:rPr>
              <a:t>10</a:t>
            </a:r>
            <a:r>
              <a:rPr lang="en-US" sz="700" dirty="0">
                <a:effectLst/>
                <a:ea typeface="Calibri" panose="020F0502020204030204" pitchFamily="34" charset="0"/>
              </a:rPr>
              <a:t>Cedars-Sinai Medical Center, Los Angeles, CA, USA</a:t>
            </a:r>
            <a:endParaRPr lang="it-IT" sz="700" dirty="0">
              <a:effectLst/>
              <a:ea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D2F95E-AA35-4C0D-A449-BBE2D567D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445" y="498143"/>
            <a:ext cx="8365110" cy="4327124"/>
          </a:xfrm>
          <a:prstGeom prst="rect">
            <a:avLst/>
          </a:prstGeom>
        </p:spPr>
      </p:pic>
    </p:spTree>
    <p:extLst>
      <p:ext uri="{BB962C8B-B14F-4D97-AF65-F5344CB8AC3E}">
        <p14:creationId xmlns:p14="http://schemas.microsoft.com/office/powerpoint/2010/main" val="356620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90480-175B-4856-AB23-E4E5A2837A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604" y="445022"/>
            <a:ext cx="8152792" cy="4411875"/>
          </a:xfrm>
          <a:prstGeom prst="rect">
            <a:avLst/>
          </a:prstGeom>
        </p:spPr>
      </p:pic>
    </p:spTree>
    <p:extLst>
      <p:ext uri="{BB962C8B-B14F-4D97-AF65-F5344CB8AC3E}">
        <p14:creationId xmlns:p14="http://schemas.microsoft.com/office/powerpoint/2010/main" val="98015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Results</a:t>
            </a:r>
          </a:p>
        </p:txBody>
      </p:sp>
      <p:sp>
        <p:nvSpPr>
          <p:cNvPr id="13" name="Segnaposto contenuto 12"/>
          <p:cNvSpPr>
            <a:spLocks noGrp="1"/>
          </p:cNvSpPr>
          <p:nvPr>
            <p:ph idx="1"/>
          </p:nvPr>
        </p:nvSpPr>
        <p:spPr/>
        <p:txBody>
          <a:bodyPr>
            <a:normAutofit/>
          </a:bodyPr>
          <a:lstStyle/>
          <a:p>
            <a:pPr>
              <a:lnSpc>
                <a:spcPct val="110000"/>
              </a:lnSpc>
            </a:pPr>
            <a:r>
              <a:rPr lang="en-GB" dirty="0"/>
              <a:t>The overall adverse event (AE) profile of OCA 25 mg in the subgroup of the ITT population with 24 months of follow-up was consistent with that observed in the overall ITT population (Table 2)</a:t>
            </a:r>
          </a:p>
          <a:p>
            <a:pPr>
              <a:lnSpc>
                <a:spcPct val="110000"/>
              </a:lnSpc>
            </a:pPr>
            <a:r>
              <a:rPr lang="en-GB" dirty="0"/>
              <a:t>The incidence of serious adverse events (SAEs) was balanced across the placebo and OCA 25 mg groups</a:t>
            </a:r>
          </a:p>
          <a:p>
            <a:pPr>
              <a:lnSpc>
                <a:spcPct val="110000"/>
              </a:lnSpc>
            </a:pPr>
            <a:r>
              <a:rPr lang="en-GB" dirty="0"/>
              <a:t>Few SAEs occurred in &gt;1 patient and no consistent pattern of SAEs was observed</a:t>
            </a:r>
          </a:p>
        </p:txBody>
      </p:sp>
    </p:spTree>
    <p:extLst>
      <p:ext uri="{BB962C8B-B14F-4D97-AF65-F5344CB8AC3E}">
        <p14:creationId xmlns:p14="http://schemas.microsoft.com/office/powerpoint/2010/main" val="150131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D1788-8373-4780-8B7B-08153BF18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871" y="505157"/>
            <a:ext cx="7154258" cy="4367093"/>
          </a:xfrm>
          <a:prstGeom prst="rect">
            <a:avLst/>
          </a:prstGeom>
        </p:spPr>
      </p:pic>
    </p:spTree>
    <p:extLst>
      <p:ext uri="{BB962C8B-B14F-4D97-AF65-F5344CB8AC3E}">
        <p14:creationId xmlns:p14="http://schemas.microsoft.com/office/powerpoint/2010/main" val="25564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Conclusions and Limitations</a:t>
            </a:r>
          </a:p>
        </p:txBody>
      </p:sp>
      <p:sp>
        <p:nvSpPr>
          <p:cNvPr id="13" name="Segnaposto contenuto 12"/>
          <p:cNvSpPr>
            <a:spLocks noGrp="1"/>
          </p:cNvSpPr>
          <p:nvPr>
            <p:ph idx="1"/>
          </p:nvPr>
        </p:nvSpPr>
        <p:spPr>
          <a:xfrm>
            <a:off x="628650" y="1369219"/>
            <a:ext cx="7886700" cy="3394613"/>
          </a:xfrm>
        </p:spPr>
        <p:txBody>
          <a:bodyPr>
            <a:noAutofit/>
          </a:bodyPr>
          <a:lstStyle/>
          <a:p>
            <a:pPr>
              <a:lnSpc>
                <a:spcPct val="110000"/>
              </a:lnSpc>
            </a:pPr>
            <a:r>
              <a:rPr lang="en-GB" sz="1400" dirty="0"/>
              <a:t>In patients with available data after 24 months of therapy, OCA 25 mg elicited durable improvements in transaminases, non-invasive serum markers of fibrosis, and liver stiffness by VCTE at Month 24, suggesting continued improvement beyond the categorical histologic benefit</a:t>
            </a:r>
          </a:p>
          <a:p>
            <a:pPr>
              <a:lnSpc>
                <a:spcPct val="110000"/>
              </a:lnSpc>
            </a:pPr>
            <a:r>
              <a:rPr lang="en-GB" sz="1400" dirty="0"/>
              <a:t>Improvement in these markers was associated with improvement in histologic fibrosis</a:t>
            </a:r>
          </a:p>
          <a:p>
            <a:pPr>
              <a:lnSpc>
                <a:spcPct val="110000"/>
              </a:lnSpc>
            </a:pPr>
            <a:r>
              <a:rPr lang="en-GB" sz="1400" dirty="0"/>
              <a:t>Early changes in biochemical markers such as ALT may reflect reduced inflammation, whereas changes in liver stiffness are a more direct measure of fibrosis and may not be observed early in treatment</a:t>
            </a:r>
          </a:p>
          <a:p>
            <a:pPr>
              <a:lnSpc>
                <a:spcPct val="110000"/>
              </a:lnSpc>
            </a:pPr>
            <a:r>
              <a:rPr lang="en-GB" sz="1400" dirty="0"/>
              <a:t>The AE profile in the subgroup of patients with Month 24 data was consistent with that observed in the overall ITT population, and no new safety signals emerged</a:t>
            </a:r>
          </a:p>
          <a:p>
            <a:pPr>
              <a:lnSpc>
                <a:spcPct val="110000"/>
              </a:lnSpc>
            </a:pPr>
            <a:r>
              <a:rPr lang="en-GB" sz="1400" dirty="0"/>
              <a:t>The REGENERATE study remains ongoing and will continue for verification and description of clinical benefit</a:t>
            </a:r>
          </a:p>
        </p:txBody>
      </p:sp>
    </p:spTree>
    <p:extLst>
      <p:ext uri="{BB962C8B-B14F-4D97-AF65-F5344CB8AC3E}">
        <p14:creationId xmlns:p14="http://schemas.microsoft.com/office/powerpoint/2010/main" val="366251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1015307" y="1710267"/>
            <a:ext cx="7232655" cy="1618991"/>
          </a:xfrm>
        </p:spPr>
        <p:txBody>
          <a:bodyPr>
            <a:noAutofit/>
          </a:bodyPr>
          <a:lstStyle/>
          <a:p>
            <a:r>
              <a:rPr lang="en-GB" b="1" dirty="0">
                <a:solidFill>
                  <a:schemeClr val="accent2"/>
                </a:solidFill>
              </a:rPr>
              <a:t>Association of FIB4 score with disease progression in real-world populations diagnosed with NAFLD/NASH or at risk of NASH in US Clinical Practice</a:t>
            </a:r>
            <a:endParaRPr lang="it-IT" b="1" dirty="0">
              <a:solidFill>
                <a:schemeClr val="accent2"/>
              </a:solidFill>
            </a:endParaRPr>
          </a:p>
        </p:txBody>
      </p:sp>
      <p:sp>
        <p:nvSpPr>
          <p:cNvPr id="7" name="Sottotitolo 4">
            <a:extLst>
              <a:ext uri="{FF2B5EF4-FFF2-40B4-BE49-F238E27FC236}">
                <a16:creationId xmlns:a16="http://schemas.microsoft.com/office/drawing/2014/main" id="{64AF7B6A-74A2-9C40-BDBD-59B526D3D01D}"/>
              </a:ext>
            </a:extLst>
          </p:cNvPr>
          <p:cNvSpPr txBox="1">
            <a:spLocks/>
          </p:cNvSpPr>
          <p:nvPr/>
        </p:nvSpPr>
        <p:spPr>
          <a:xfrm>
            <a:off x="1202635" y="3502585"/>
            <a:ext cx="6858000" cy="71160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Clr>
                <a:srgbClr val="0376AF"/>
              </a:buClr>
              <a:buFont typeface="Wingdings" pitchFamily="2" charset="2"/>
              <a:buNone/>
              <a:defRPr sz="24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Clr>
                <a:srgbClr val="0376AF"/>
              </a:buClr>
              <a:buFont typeface="Wingdings" pitchFamily="2" charset="2"/>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Clr>
                <a:srgbClr val="0376AF"/>
              </a:buClr>
              <a:buFont typeface="Wingdings" pitchFamily="2" charset="2"/>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5000"/>
              </a:lnSpc>
              <a:spcAft>
                <a:spcPts val="1000"/>
              </a:spcAft>
            </a:pPr>
            <a:r>
              <a:rPr lang="en-US" sz="700" b="1" dirty="0">
                <a:effectLst/>
                <a:ea typeface="Calibri" panose="020F0502020204030204" pitchFamily="34" charset="0"/>
              </a:rPr>
              <a:t>Michelle Lai</a:t>
            </a:r>
            <a:r>
              <a:rPr lang="en-US" sz="700" b="1" baseline="30000" dirty="0">
                <a:effectLst/>
                <a:ea typeface="Calibri" panose="020F0502020204030204" pitchFamily="34" charset="0"/>
              </a:rPr>
              <a:t>1</a:t>
            </a:r>
            <a:r>
              <a:rPr lang="en-US" sz="700" b="1" dirty="0">
                <a:effectLst/>
                <a:ea typeface="Calibri" panose="020F0502020204030204" pitchFamily="34" charset="0"/>
              </a:rPr>
              <a:t>, Jeremy Broestl</a:t>
            </a:r>
            <a:r>
              <a:rPr lang="en-US" sz="700" b="1" baseline="30000" dirty="0">
                <a:effectLst/>
                <a:ea typeface="Calibri" panose="020F0502020204030204" pitchFamily="34" charset="0"/>
              </a:rPr>
              <a:t>2</a:t>
            </a:r>
            <a:r>
              <a:rPr lang="en-US" sz="700" b="1" dirty="0">
                <a:effectLst/>
                <a:ea typeface="Calibri" panose="020F0502020204030204" pitchFamily="34" charset="0"/>
              </a:rPr>
              <a:t>, Andrew Frick</a:t>
            </a:r>
            <a:r>
              <a:rPr lang="en-US" sz="700" b="1" baseline="30000" dirty="0">
                <a:effectLst/>
                <a:ea typeface="Calibri" panose="020F0502020204030204" pitchFamily="34" charset="0"/>
              </a:rPr>
              <a:t>2</a:t>
            </a:r>
            <a:r>
              <a:rPr lang="en-US" sz="700" b="1" dirty="0">
                <a:effectLst/>
                <a:ea typeface="Calibri" panose="020F0502020204030204" pitchFamily="34" charset="0"/>
              </a:rPr>
              <a:t>, Richard Haubrich</a:t>
            </a:r>
            <a:r>
              <a:rPr lang="en-US" sz="700" b="1" baseline="30000" dirty="0">
                <a:effectLst/>
                <a:ea typeface="Calibri" panose="020F0502020204030204" pitchFamily="34" charset="0"/>
              </a:rPr>
              <a:t>3</a:t>
            </a:r>
            <a:r>
              <a:rPr lang="en-US" sz="700" b="1" dirty="0">
                <a:effectLst/>
                <a:ea typeface="Calibri" panose="020F0502020204030204" pitchFamily="34" charset="0"/>
              </a:rPr>
              <a:t>, Bruce Koch</a:t>
            </a:r>
            <a:r>
              <a:rPr lang="en-US" sz="700" b="1" baseline="30000" dirty="0">
                <a:effectLst/>
                <a:ea typeface="Calibri" panose="020F0502020204030204" pitchFamily="34" charset="0"/>
              </a:rPr>
              <a:t>3</a:t>
            </a:r>
            <a:r>
              <a:rPr lang="en-US" sz="700" b="1" dirty="0">
                <a:effectLst/>
                <a:ea typeface="Calibri" panose="020F0502020204030204" pitchFamily="34" charset="0"/>
              </a:rPr>
              <a:t>, Scott Milligan</a:t>
            </a:r>
            <a:r>
              <a:rPr lang="en-US" sz="700" b="1" baseline="30000" dirty="0">
                <a:effectLst/>
                <a:ea typeface="Calibri" panose="020F0502020204030204" pitchFamily="34" charset="0"/>
              </a:rPr>
              <a:t>2</a:t>
            </a:r>
            <a:r>
              <a:rPr lang="en-US" sz="700" b="1" dirty="0">
                <a:effectLst/>
                <a:ea typeface="Calibri" panose="020F0502020204030204" pitchFamily="34" charset="0"/>
              </a:rPr>
              <a:t>, </a:t>
            </a:r>
            <a:r>
              <a:rPr lang="en-US" sz="700" b="1" dirty="0" err="1">
                <a:effectLst/>
                <a:ea typeface="Calibri" panose="020F0502020204030204" pitchFamily="34" charset="0"/>
              </a:rPr>
              <a:t>Macky</a:t>
            </a:r>
            <a:r>
              <a:rPr lang="en-US" sz="700" b="1" dirty="0">
                <a:effectLst/>
                <a:ea typeface="Calibri" panose="020F0502020204030204" pitchFamily="34" charset="0"/>
              </a:rPr>
              <a:t> Natha</a:t>
            </a:r>
            <a:r>
              <a:rPr lang="en-US" sz="700" b="1" baseline="30000" dirty="0">
                <a:effectLst/>
                <a:ea typeface="Calibri" panose="020F0502020204030204" pitchFamily="34" charset="0"/>
              </a:rPr>
              <a:t>3</a:t>
            </a:r>
            <a:r>
              <a:rPr lang="en-US" sz="700" b="1" dirty="0">
                <a:effectLst/>
                <a:ea typeface="Calibri" panose="020F0502020204030204" pitchFamily="34" charset="0"/>
              </a:rPr>
              <a:t>, </a:t>
            </a:r>
            <a:r>
              <a:rPr lang="en-US" sz="700" b="1" dirty="0" err="1">
                <a:effectLst/>
                <a:ea typeface="Calibri" panose="020F0502020204030204" pitchFamily="34" charset="0"/>
              </a:rPr>
              <a:t>Zobair</a:t>
            </a:r>
            <a:r>
              <a:rPr lang="en-US" sz="700" b="1" dirty="0">
                <a:effectLst/>
                <a:ea typeface="Calibri" panose="020F0502020204030204" pitchFamily="34" charset="0"/>
              </a:rPr>
              <a:t> Younossi</a:t>
            </a:r>
            <a:r>
              <a:rPr lang="en-US" sz="700" b="1" baseline="30000" dirty="0">
                <a:effectLst/>
                <a:ea typeface="Calibri" panose="020F0502020204030204" pitchFamily="34" charset="0"/>
              </a:rPr>
              <a:t>4,5</a:t>
            </a:r>
            <a:r>
              <a:rPr lang="en-US" sz="700" b="1" dirty="0">
                <a:effectLst/>
                <a:ea typeface="Calibri" panose="020F0502020204030204" pitchFamily="34" charset="0"/>
              </a:rPr>
              <a:t>, and Nezam Afdhal</a:t>
            </a:r>
            <a:r>
              <a:rPr lang="en-US" sz="700" b="1" baseline="30000" dirty="0">
                <a:effectLst/>
                <a:ea typeface="Calibri" panose="020F0502020204030204" pitchFamily="34" charset="0"/>
              </a:rPr>
              <a:t>1</a:t>
            </a:r>
          </a:p>
          <a:p>
            <a:pPr>
              <a:lnSpc>
                <a:spcPct val="115000"/>
              </a:lnSpc>
              <a:spcAft>
                <a:spcPts val="1000"/>
              </a:spcAft>
            </a:pPr>
            <a:r>
              <a:rPr lang="en-US" sz="700" baseline="30000" dirty="0">
                <a:effectLst/>
                <a:ea typeface="Calibri" panose="020F0502020204030204" pitchFamily="34" charset="0"/>
              </a:rPr>
              <a:t>1</a:t>
            </a:r>
            <a:r>
              <a:rPr lang="en-US" sz="700" dirty="0">
                <a:effectLst/>
                <a:ea typeface="Calibri" panose="020F0502020204030204" pitchFamily="34" charset="0"/>
              </a:rPr>
              <a:t>Beth Israel Deaconess Medical Center, </a:t>
            </a:r>
            <a:r>
              <a:rPr lang="en-US" sz="700" baseline="30000" dirty="0">
                <a:effectLst/>
                <a:ea typeface="Calibri" panose="020F0502020204030204" pitchFamily="34" charset="0"/>
              </a:rPr>
              <a:t>2</a:t>
            </a:r>
            <a:r>
              <a:rPr lang="en-US" sz="700" dirty="0">
                <a:effectLst/>
                <a:ea typeface="Calibri" panose="020F0502020204030204" pitchFamily="34" charset="0"/>
              </a:rPr>
              <a:t>Trio Health Analytics, </a:t>
            </a:r>
            <a:r>
              <a:rPr lang="en-US" sz="700" baseline="30000" dirty="0">
                <a:effectLst/>
                <a:ea typeface="Calibri" panose="020F0502020204030204" pitchFamily="34" charset="0"/>
              </a:rPr>
              <a:t>3</a:t>
            </a:r>
            <a:r>
              <a:rPr lang="en-US" sz="700" dirty="0">
                <a:effectLst/>
                <a:ea typeface="Calibri" panose="020F0502020204030204" pitchFamily="34" charset="0"/>
              </a:rPr>
              <a:t>Gilead Sciences, Inc </a:t>
            </a:r>
            <a:r>
              <a:rPr lang="en-US" sz="700" baseline="30000" dirty="0">
                <a:effectLst/>
                <a:ea typeface="Calibri" panose="020F0502020204030204" pitchFamily="34" charset="0"/>
              </a:rPr>
              <a:t>4</a:t>
            </a:r>
            <a:r>
              <a:rPr lang="en-US" sz="700" dirty="0">
                <a:effectLst/>
                <a:ea typeface="Calibri" panose="020F0502020204030204" pitchFamily="34" charset="0"/>
              </a:rPr>
              <a:t>Center for Liver Diseases, Department of Medicine, Inova Fairfax Hospital, Falls Church, VA, </a:t>
            </a:r>
            <a:r>
              <a:rPr lang="en-US" sz="700" baseline="30000" dirty="0">
                <a:effectLst/>
                <a:ea typeface="Calibri" panose="020F0502020204030204" pitchFamily="34" charset="0"/>
              </a:rPr>
              <a:t>5</a:t>
            </a:r>
            <a:r>
              <a:rPr lang="en-US" sz="700" dirty="0">
                <a:effectLst/>
                <a:ea typeface="Calibri" panose="020F0502020204030204" pitchFamily="34" charset="0"/>
              </a:rPr>
              <a:t>Betty and Guy Beatty Center for Integrated Research, Inova Health System, Falls Church, VA</a:t>
            </a:r>
            <a:endParaRPr lang="it-IT" sz="700" dirty="0">
              <a:effectLst/>
              <a:ea typeface="Calibri" panose="020F0502020204030204" pitchFamily="34" charset="0"/>
            </a:endParaRPr>
          </a:p>
        </p:txBody>
      </p:sp>
    </p:spTree>
    <p:extLst>
      <p:ext uri="{BB962C8B-B14F-4D97-AF65-F5344CB8AC3E}">
        <p14:creationId xmlns:p14="http://schemas.microsoft.com/office/powerpoint/2010/main" val="15346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Background and aim</a:t>
            </a:r>
          </a:p>
        </p:txBody>
      </p:sp>
      <p:sp>
        <p:nvSpPr>
          <p:cNvPr id="13" name="Segnaposto contenuto 12"/>
          <p:cNvSpPr>
            <a:spLocks noGrp="1"/>
          </p:cNvSpPr>
          <p:nvPr>
            <p:ph idx="1"/>
          </p:nvPr>
        </p:nvSpPr>
        <p:spPr>
          <a:xfrm>
            <a:off x="628650" y="1369219"/>
            <a:ext cx="7886700" cy="3394613"/>
          </a:xfrm>
        </p:spPr>
        <p:txBody>
          <a:bodyPr>
            <a:noAutofit/>
          </a:bodyPr>
          <a:lstStyle/>
          <a:p>
            <a:pPr>
              <a:lnSpc>
                <a:spcPct val="110000"/>
              </a:lnSpc>
            </a:pPr>
            <a:r>
              <a:rPr lang="en-GB" sz="1400" dirty="0"/>
              <a:t>Patients with NASH or NAFLD are at increased risk of developing advanced liver disease. Using data from clinical practices in the US, we assessed the risk of NASH, cirrhosis, decompensated cirrhosis (DCC), hepatocellular carcinoma (HCC), and liver transplant (LTX) in populations with diagnosed NAFLD or NASH, or who were deemed at risk of NASH based upon clinical criteria.</a:t>
            </a:r>
          </a:p>
        </p:txBody>
      </p:sp>
    </p:spTree>
    <p:extLst>
      <p:ext uri="{BB962C8B-B14F-4D97-AF65-F5344CB8AC3E}">
        <p14:creationId xmlns:p14="http://schemas.microsoft.com/office/powerpoint/2010/main" val="4091267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Methods</a:t>
            </a:r>
          </a:p>
        </p:txBody>
      </p:sp>
      <p:sp>
        <p:nvSpPr>
          <p:cNvPr id="13" name="Segnaposto contenuto 12"/>
          <p:cNvSpPr>
            <a:spLocks noGrp="1"/>
          </p:cNvSpPr>
          <p:nvPr>
            <p:ph idx="1"/>
          </p:nvPr>
        </p:nvSpPr>
        <p:spPr>
          <a:xfrm>
            <a:off x="628650" y="1260395"/>
            <a:ext cx="7886700" cy="3682841"/>
          </a:xfrm>
        </p:spPr>
        <p:txBody>
          <a:bodyPr>
            <a:noAutofit/>
          </a:bodyPr>
          <a:lstStyle/>
          <a:p>
            <a:pPr>
              <a:lnSpc>
                <a:spcPct val="110000"/>
              </a:lnSpc>
            </a:pPr>
            <a:r>
              <a:rPr lang="en-GB" sz="1300" dirty="0"/>
              <a:t>Data obtained from a proprietary EMR database were limited to adult patients with diagnosed NAFLD or NASH, or with a risk profile (RISK) of Age &gt;50 + ALT &gt;30 U/L + [BMI &gt;30 or Type II diabetes] and without viral hepatitis or alcohol abuse. </a:t>
            </a:r>
          </a:p>
          <a:p>
            <a:pPr>
              <a:lnSpc>
                <a:spcPct val="110000"/>
              </a:lnSpc>
            </a:pPr>
            <a:r>
              <a:rPr lang="en-GB" sz="1300" dirty="0"/>
              <a:t>Index date was the first calculable FIB4 between Jul 2015 to Jun 2017 with &gt;1y history and &gt;2y follow-up or to death.</a:t>
            </a:r>
          </a:p>
          <a:p>
            <a:pPr>
              <a:lnSpc>
                <a:spcPct val="110000"/>
              </a:lnSpc>
            </a:pPr>
            <a:r>
              <a:rPr lang="en-GB" sz="1300" dirty="0"/>
              <a:t>Univariate analyses were via Wilcoxon (continuous) and Fisher’s Exact (categorical) tests.</a:t>
            </a:r>
          </a:p>
          <a:p>
            <a:pPr>
              <a:lnSpc>
                <a:spcPct val="110000"/>
              </a:lnSpc>
            </a:pPr>
            <a:r>
              <a:rPr lang="en-GB" sz="1300" dirty="0"/>
              <a:t>Incidence rates were calculated by cases/1000 person-years, with Poisson exact confidence interval method, stratified by both NASH/NAFLD/RISK group and FIB4 group. </a:t>
            </a:r>
          </a:p>
          <a:p>
            <a:pPr>
              <a:lnSpc>
                <a:spcPct val="110000"/>
              </a:lnSpc>
            </a:pPr>
            <a:r>
              <a:rPr lang="en-GB" sz="1300" dirty="0"/>
              <a:t>Cumulative incidence curves with associated log-rank test were computed, stratified by FIB4 group. </a:t>
            </a:r>
          </a:p>
          <a:p>
            <a:pPr>
              <a:lnSpc>
                <a:spcPct val="110000"/>
              </a:lnSpc>
            </a:pPr>
            <a:r>
              <a:rPr lang="en-GB" sz="1300" dirty="0"/>
              <a:t>Cox proportional models were used to determine hazard ratios (HR) between groups, stratified by age and BMI group status at index. </a:t>
            </a:r>
          </a:p>
          <a:p>
            <a:pPr>
              <a:lnSpc>
                <a:spcPct val="110000"/>
              </a:lnSpc>
            </a:pPr>
            <a:r>
              <a:rPr lang="en-GB" sz="1300" dirty="0"/>
              <a:t>All multiple regression models used complete-case analysis and included diagnosis group, FIB4, race/ethnicity, and all covariates with p &lt;0.200 by individual models.</a:t>
            </a:r>
          </a:p>
        </p:txBody>
      </p:sp>
    </p:spTree>
    <p:extLst>
      <p:ext uri="{BB962C8B-B14F-4D97-AF65-F5344CB8AC3E}">
        <p14:creationId xmlns:p14="http://schemas.microsoft.com/office/powerpoint/2010/main" val="383454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Patient Characteristics at index date</a:t>
            </a:r>
          </a:p>
        </p:txBody>
      </p:sp>
      <p:sp>
        <p:nvSpPr>
          <p:cNvPr id="13" name="Segnaposto contenuto 12"/>
          <p:cNvSpPr>
            <a:spLocks noGrp="1"/>
          </p:cNvSpPr>
          <p:nvPr>
            <p:ph idx="1"/>
          </p:nvPr>
        </p:nvSpPr>
        <p:spPr>
          <a:xfrm>
            <a:off x="628650" y="1260395"/>
            <a:ext cx="7886700" cy="3682841"/>
          </a:xfrm>
        </p:spPr>
        <p:txBody>
          <a:bodyPr>
            <a:noAutofit/>
          </a:bodyPr>
          <a:lstStyle/>
          <a:p>
            <a:pPr>
              <a:lnSpc>
                <a:spcPct val="110000"/>
              </a:lnSpc>
            </a:pPr>
            <a:r>
              <a:rPr lang="en-GB" sz="1600" dirty="0"/>
              <a:t>Of 30 million adult patients, 81,108 met all study criteria with 22% (17,582) NAFLD (without NASH), 1% (914) NASH, and 77% (62,612) RISK (without NAFLD or NASH diagnosis) at index. </a:t>
            </a:r>
          </a:p>
          <a:p>
            <a:pPr>
              <a:lnSpc>
                <a:spcPct val="110000"/>
              </a:lnSpc>
            </a:pPr>
            <a:r>
              <a:rPr lang="en-GB" sz="1600" dirty="0"/>
              <a:t>Significant differences were observed between 2+ diagnosis groups for age, gender, race, BMI, comorbidities, and laboratory measures HDL and LDL cholesterol, triglycerides, blood glucose, platelets, and FIB4 at index. </a:t>
            </a:r>
          </a:p>
          <a:p>
            <a:pPr>
              <a:lnSpc>
                <a:spcPct val="110000"/>
              </a:lnSpc>
            </a:pPr>
            <a:r>
              <a:rPr lang="en-GB" sz="1600" dirty="0"/>
              <a:t>The proportion of patients with FIB4 ≥2.67 was significantly higher for NASH compared to NAFLD which was significantly higher than RISK [Table 1].</a:t>
            </a:r>
          </a:p>
        </p:txBody>
      </p:sp>
    </p:spTree>
    <p:extLst>
      <p:ext uri="{BB962C8B-B14F-4D97-AF65-F5344CB8AC3E}">
        <p14:creationId xmlns:p14="http://schemas.microsoft.com/office/powerpoint/2010/main" val="194660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1D33C-1BC3-4A0F-8E57-8DB8C87D0C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030" y="495005"/>
            <a:ext cx="7139940" cy="4377488"/>
          </a:xfrm>
          <a:prstGeom prst="rect">
            <a:avLst/>
          </a:prstGeom>
        </p:spPr>
      </p:pic>
    </p:spTree>
    <p:extLst>
      <p:ext uri="{BB962C8B-B14F-4D97-AF65-F5344CB8AC3E}">
        <p14:creationId xmlns:p14="http://schemas.microsoft.com/office/powerpoint/2010/main" val="222413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Introduction</a:t>
            </a:r>
          </a:p>
        </p:txBody>
      </p:sp>
      <p:sp>
        <p:nvSpPr>
          <p:cNvPr id="13" name="Segnaposto contenuto 12"/>
          <p:cNvSpPr>
            <a:spLocks noGrp="1"/>
          </p:cNvSpPr>
          <p:nvPr>
            <p:ph idx="1"/>
          </p:nvPr>
        </p:nvSpPr>
        <p:spPr/>
        <p:txBody>
          <a:bodyPr>
            <a:normAutofit fontScale="70000" lnSpcReduction="20000"/>
          </a:bodyPr>
          <a:lstStyle/>
          <a:p>
            <a:pPr>
              <a:lnSpc>
                <a:spcPct val="110000"/>
              </a:lnSpc>
            </a:pPr>
            <a:r>
              <a:rPr lang="en-GB" dirty="0"/>
              <a:t>The planned interim analysis of the REGENERATE study (NCT02548351) demonstrated that treatment with </a:t>
            </a:r>
            <a:r>
              <a:rPr lang="en-GB" dirty="0" err="1"/>
              <a:t>obeticholic</a:t>
            </a:r>
            <a:r>
              <a:rPr lang="en-GB" dirty="0"/>
              <a:t> acid (OCA) improved histologic liver fibrosis in patients with </a:t>
            </a:r>
            <a:r>
              <a:rPr lang="en-GB" dirty="0" err="1"/>
              <a:t>nonalcoholic</a:t>
            </a:r>
            <a:r>
              <a:rPr lang="en-GB" dirty="0"/>
              <a:t> steatohepatitis (NASH) after 18 months of therapy</a:t>
            </a:r>
          </a:p>
          <a:p>
            <a:pPr lvl="1">
              <a:lnSpc>
                <a:spcPct val="110000"/>
              </a:lnSpc>
            </a:pPr>
            <a:r>
              <a:rPr lang="en-GB" dirty="0"/>
              <a:t>OCA 25 mg achieved the primary endpoint of fibrosis improvement ≥1 stage with no worsening of NASH after 18 months of therapy (OCA 25 mg: 23%; placebo 12%; p=0.0002). OCA 25 mg was able to reverse fibrosis by ≥1 stage in 37% of patients (vs 23% on placebo)</a:t>
            </a:r>
          </a:p>
          <a:p>
            <a:pPr>
              <a:lnSpc>
                <a:spcPct val="110000"/>
              </a:lnSpc>
            </a:pPr>
            <a:r>
              <a:rPr lang="en-GB" dirty="0" err="1"/>
              <a:t>Noninvasive</a:t>
            </a:r>
            <a:r>
              <a:rPr lang="en-GB" dirty="0"/>
              <a:t> tests (NITs) are predictive of histologic changes and liver-related outcomes in NASH</a:t>
            </a:r>
          </a:p>
          <a:p>
            <a:pPr lvl="1">
              <a:lnSpc>
                <a:spcPct val="110000"/>
              </a:lnSpc>
            </a:pPr>
            <a:r>
              <a:rPr lang="en-GB" dirty="0"/>
              <a:t>Vibration-controlled transient elastography (VCTE) is an imaging technique that measures liver stiffness as a surrogate of fibrosis</a:t>
            </a:r>
          </a:p>
          <a:p>
            <a:pPr lvl="1">
              <a:lnSpc>
                <a:spcPct val="110000"/>
              </a:lnSpc>
            </a:pPr>
            <a:r>
              <a:rPr lang="en-GB" dirty="0"/>
              <a:t>Probability of liver-related mortality is correlated with VCTE score</a:t>
            </a:r>
          </a:p>
          <a:p>
            <a:pPr>
              <a:lnSpc>
                <a:spcPct val="110000"/>
              </a:lnSpc>
            </a:pPr>
            <a:r>
              <a:rPr lang="en-GB" dirty="0"/>
              <a:t>A secondary analysis of REGENERATE demonstrated that, consistent with observed histologic improvements in fibrosis, OCA treatment improved NITs in a time- and dose-dependent manner</a:t>
            </a:r>
          </a:p>
          <a:p>
            <a:pPr lvl="1">
              <a:lnSpc>
                <a:spcPct val="110000"/>
              </a:lnSpc>
            </a:pPr>
            <a:r>
              <a:rPr lang="en-GB" dirty="0"/>
              <a:t>Rapid improvements were observed in both serum-based NITs and imaging NITs as early as 3 months and sustained through 18 months</a:t>
            </a:r>
          </a:p>
        </p:txBody>
      </p:sp>
    </p:spTree>
    <p:extLst>
      <p:ext uri="{BB962C8B-B14F-4D97-AF65-F5344CB8AC3E}">
        <p14:creationId xmlns:p14="http://schemas.microsoft.com/office/powerpoint/2010/main" val="1114477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Incidence Rates By Risk Group And Fib4 Group</a:t>
            </a:r>
          </a:p>
        </p:txBody>
      </p:sp>
      <p:sp>
        <p:nvSpPr>
          <p:cNvPr id="13" name="Segnaposto contenuto 12"/>
          <p:cNvSpPr>
            <a:spLocks noGrp="1"/>
          </p:cNvSpPr>
          <p:nvPr>
            <p:ph idx="1"/>
          </p:nvPr>
        </p:nvSpPr>
        <p:spPr>
          <a:xfrm>
            <a:off x="628650" y="1260395"/>
            <a:ext cx="7886700" cy="3682841"/>
          </a:xfrm>
        </p:spPr>
        <p:txBody>
          <a:bodyPr>
            <a:noAutofit/>
          </a:bodyPr>
          <a:lstStyle/>
          <a:p>
            <a:pPr>
              <a:lnSpc>
                <a:spcPct val="110000"/>
              </a:lnSpc>
            </a:pPr>
            <a:r>
              <a:rPr lang="en-GB" sz="1600" dirty="0"/>
              <a:t>Incidence rates for all outcomes increased significantly by increasing FIB4 score for overall incidence and incidence within each NASH/NAFLD/RISK cohort [Table 2].</a:t>
            </a:r>
          </a:p>
        </p:txBody>
      </p:sp>
    </p:spTree>
    <p:extLst>
      <p:ext uri="{BB962C8B-B14F-4D97-AF65-F5344CB8AC3E}">
        <p14:creationId xmlns:p14="http://schemas.microsoft.com/office/powerpoint/2010/main" val="1624062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9FC03E-4058-475A-B673-7A5CAFBD2F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296" y="439216"/>
            <a:ext cx="7435408" cy="4411741"/>
          </a:xfrm>
          <a:prstGeom prst="rect">
            <a:avLst/>
          </a:prstGeom>
        </p:spPr>
      </p:pic>
    </p:spTree>
    <p:extLst>
      <p:ext uri="{BB962C8B-B14F-4D97-AF65-F5344CB8AC3E}">
        <p14:creationId xmlns:p14="http://schemas.microsoft.com/office/powerpoint/2010/main" val="1291361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Cumulative Incidence Curves</a:t>
            </a:r>
          </a:p>
        </p:txBody>
      </p:sp>
      <p:sp>
        <p:nvSpPr>
          <p:cNvPr id="13" name="Segnaposto contenuto 12"/>
          <p:cNvSpPr>
            <a:spLocks noGrp="1"/>
          </p:cNvSpPr>
          <p:nvPr>
            <p:ph idx="1"/>
          </p:nvPr>
        </p:nvSpPr>
        <p:spPr>
          <a:xfrm>
            <a:off x="628650" y="1260395"/>
            <a:ext cx="7886700" cy="3682841"/>
          </a:xfrm>
        </p:spPr>
        <p:txBody>
          <a:bodyPr>
            <a:noAutofit/>
          </a:bodyPr>
          <a:lstStyle/>
          <a:p>
            <a:pPr>
              <a:lnSpc>
                <a:spcPct val="110000"/>
              </a:lnSpc>
            </a:pPr>
            <a:r>
              <a:rPr lang="en-GB" sz="1600" dirty="0"/>
              <a:t>High FIB4 scores (≥2.67) were associated with increased hazard of development of advanced liver disease and all-cause death in study cohort [Figure 1].</a:t>
            </a:r>
          </a:p>
        </p:txBody>
      </p:sp>
    </p:spTree>
    <p:extLst>
      <p:ext uri="{BB962C8B-B14F-4D97-AF65-F5344CB8AC3E}">
        <p14:creationId xmlns:p14="http://schemas.microsoft.com/office/powerpoint/2010/main" val="2252636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433B7F-70E6-48A0-BC21-891A0E775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960" y="485936"/>
            <a:ext cx="7094080" cy="4277644"/>
          </a:xfrm>
          <a:prstGeom prst="rect">
            <a:avLst/>
          </a:prstGeom>
        </p:spPr>
      </p:pic>
    </p:spTree>
    <p:extLst>
      <p:ext uri="{BB962C8B-B14F-4D97-AF65-F5344CB8AC3E}">
        <p14:creationId xmlns:p14="http://schemas.microsoft.com/office/powerpoint/2010/main" val="285182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Cox Regression Results</a:t>
            </a:r>
          </a:p>
        </p:txBody>
      </p:sp>
      <p:sp>
        <p:nvSpPr>
          <p:cNvPr id="13" name="Segnaposto contenuto 12"/>
          <p:cNvSpPr>
            <a:spLocks noGrp="1"/>
          </p:cNvSpPr>
          <p:nvPr>
            <p:ph idx="1"/>
          </p:nvPr>
        </p:nvSpPr>
        <p:spPr>
          <a:xfrm>
            <a:off x="628650" y="1153715"/>
            <a:ext cx="7886700" cy="3682841"/>
          </a:xfrm>
        </p:spPr>
        <p:txBody>
          <a:bodyPr>
            <a:noAutofit/>
          </a:bodyPr>
          <a:lstStyle/>
          <a:p>
            <a:pPr>
              <a:lnSpc>
                <a:spcPct val="110000"/>
              </a:lnSpc>
            </a:pPr>
            <a:r>
              <a:rPr lang="en-GB" sz="1600" dirty="0"/>
              <a:t>Results from Cox regression models indicated FIB4 ≥2.67 had the highest or 2nd highest HR for all evaluated outcomes. </a:t>
            </a:r>
          </a:p>
          <a:p>
            <a:pPr>
              <a:lnSpc>
                <a:spcPct val="110000"/>
              </a:lnSpc>
            </a:pPr>
            <a:r>
              <a:rPr lang="en-GB" sz="1600" dirty="0"/>
              <a:t>[FIGURE 2] Other variables associated with high HR were: index NAFLD for NASH outcome, prior major cardiovascular events (MACE) for cirrhosis and DCC outcomes, index NASH for LTX outcome, index NASH and index NAFLD for HCC outcome, and MACE for all-cause death. </a:t>
            </a:r>
          </a:p>
          <a:p>
            <a:pPr>
              <a:lnSpc>
                <a:spcPct val="110000"/>
              </a:lnSpc>
            </a:pPr>
            <a:r>
              <a:rPr lang="en-GB" sz="1600" dirty="0"/>
              <a:t>HR for cirrhosis and DCC outcomes were not significantly different between NASH, NAFLD, and RISK covariates. </a:t>
            </a:r>
          </a:p>
          <a:p>
            <a:pPr>
              <a:lnSpc>
                <a:spcPct val="110000"/>
              </a:lnSpc>
            </a:pPr>
            <a:r>
              <a:rPr lang="en-GB" sz="1600" dirty="0"/>
              <a:t>Cox models included strata for Age group (18-50, 51-64, 65-74, 75+) and BMI group (&lt;18.5, 18.5-24.9, 25-29.9, 30+). Potential interactions between NASH/NAFLD/RISK group and FIB 4 groups were investigated and found to be non-significant and excluded from final multiple regression models.</a:t>
            </a:r>
          </a:p>
        </p:txBody>
      </p:sp>
    </p:spTree>
    <p:extLst>
      <p:ext uri="{BB962C8B-B14F-4D97-AF65-F5344CB8AC3E}">
        <p14:creationId xmlns:p14="http://schemas.microsoft.com/office/powerpoint/2010/main" val="137293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26383-F174-46D1-9AE7-488BDAD35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171" y="532240"/>
            <a:ext cx="7359658" cy="4277801"/>
          </a:xfrm>
          <a:prstGeom prst="rect">
            <a:avLst/>
          </a:prstGeom>
        </p:spPr>
      </p:pic>
    </p:spTree>
    <p:extLst>
      <p:ext uri="{BB962C8B-B14F-4D97-AF65-F5344CB8AC3E}">
        <p14:creationId xmlns:p14="http://schemas.microsoft.com/office/powerpoint/2010/main" val="95274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Summary</a:t>
            </a:r>
          </a:p>
        </p:txBody>
      </p:sp>
      <p:sp>
        <p:nvSpPr>
          <p:cNvPr id="13" name="Segnaposto contenuto 12"/>
          <p:cNvSpPr>
            <a:spLocks noGrp="1"/>
          </p:cNvSpPr>
          <p:nvPr>
            <p:ph idx="1"/>
          </p:nvPr>
        </p:nvSpPr>
        <p:spPr>
          <a:xfrm>
            <a:off x="628650" y="1153715"/>
            <a:ext cx="7886700" cy="3682841"/>
          </a:xfrm>
        </p:spPr>
        <p:txBody>
          <a:bodyPr>
            <a:noAutofit/>
          </a:bodyPr>
          <a:lstStyle/>
          <a:p>
            <a:pPr>
              <a:lnSpc>
                <a:spcPct val="110000"/>
              </a:lnSpc>
            </a:pPr>
            <a:r>
              <a:rPr lang="en-GB" sz="1600" dirty="0"/>
              <a:t>Using data from a national EMR database, we examined the development of advanced liver disease in 81,108 patients with NASH, NAFLD (without NASH), or at risk of NASH. </a:t>
            </a:r>
          </a:p>
          <a:p>
            <a:pPr>
              <a:lnSpc>
                <a:spcPct val="110000"/>
              </a:lnSpc>
            </a:pPr>
            <a:r>
              <a:rPr lang="en-GB" sz="1600" dirty="0"/>
              <a:t>Analyses including Cox proportional models identified FIB4 ≥ 2.67 as associated with increased incidence rate for all outcomes and all-cause mortality.</a:t>
            </a:r>
          </a:p>
          <a:p>
            <a:pPr>
              <a:lnSpc>
                <a:spcPct val="110000"/>
              </a:lnSpc>
            </a:pPr>
            <a:r>
              <a:rPr lang="en-GB" sz="1600" dirty="0"/>
              <a:t>NASH diagnosis was associated higher rate of Liver Transplants and HCC during follow-up; however number of cases was limited in these analyses.</a:t>
            </a:r>
          </a:p>
          <a:p>
            <a:pPr>
              <a:lnSpc>
                <a:spcPct val="110000"/>
              </a:lnSpc>
            </a:pPr>
            <a:r>
              <a:rPr lang="en-GB" sz="1600" dirty="0"/>
              <a:t>Index NAFLD was strongly associated with NASH diagnosis during follow-up. Risk of developing cirrhosis during follow-up was found to be associated with NASH or NAFLD status at index date</a:t>
            </a:r>
          </a:p>
        </p:txBody>
      </p:sp>
    </p:spTree>
    <p:extLst>
      <p:ext uri="{BB962C8B-B14F-4D97-AF65-F5344CB8AC3E}">
        <p14:creationId xmlns:p14="http://schemas.microsoft.com/office/powerpoint/2010/main" val="296405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Aim</a:t>
            </a:r>
          </a:p>
        </p:txBody>
      </p:sp>
      <p:sp>
        <p:nvSpPr>
          <p:cNvPr id="13" name="Segnaposto contenuto 12"/>
          <p:cNvSpPr>
            <a:spLocks noGrp="1"/>
          </p:cNvSpPr>
          <p:nvPr>
            <p:ph idx="1"/>
          </p:nvPr>
        </p:nvSpPr>
        <p:spPr/>
        <p:txBody>
          <a:bodyPr>
            <a:normAutofit/>
          </a:bodyPr>
          <a:lstStyle/>
          <a:p>
            <a:pPr>
              <a:lnSpc>
                <a:spcPct val="110000"/>
              </a:lnSpc>
            </a:pPr>
            <a:r>
              <a:rPr lang="en-GB" dirty="0"/>
              <a:t>To assess durability of response and the relationship between changes in </a:t>
            </a:r>
            <a:r>
              <a:rPr lang="en-GB" dirty="0" err="1"/>
              <a:t>noninvasive</a:t>
            </a:r>
            <a:r>
              <a:rPr lang="en-GB" dirty="0"/>
              <a:t> markers beyond 18 months and histologic fibrosis improvement</a:t>
            </a:r>
          </a:p>
          <a:p>
            <a:pPr>
              <a:lnSpc>
                <a:spcPct val="110000"/>
              </a:lnSpc>
            </a:pPr>
            <a:r>
              <a:rPr lang="en-GB" dirty="0"/>
              <a:t>Changes in liver biochemistry and </a:t>
            </a:r>
            <a:r>
              <a:rPr lang="en-GB" dirty="0" err="1"/>
              <a:t>noninvasive</a:t>
            </a:r>
            <a:r>
              <a:rPr lang="en-GB" dirty="0"/>
              <a:t> markers of fibrosis were analysed in patients with available 24-month data at the time of the prespecified 18-month interim analysis</a:t>
            </a:r>
          </a:p>
        </p:txBody>
      </p:sp>
    </p:spTree>
    <p:extLst>
      <p:ext uri="{BB962C8B-B14F-4D97-AF65-F5344CB8AC3E}">
        <p14:creationId xmlns:p14="http://schemas.microsoft.com/office/powerpoint/2010/main" val="374477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Methods</a:t>
            </a:r>
          </a:p>
        </p:txBody>
      </p:sp>
      <p:sp>
        <p:nvSpPr>
          <p:cNvPr id="13" name="Segnaposto contenuto 12"/>
          <p:cNvSpPr>
            <a:spLocks noGrp="1"/>
          </p:cNvSpPr>
          <p:nvPr>
            <p:ph idx="1"/>
          </p:nvPr>
        </p:nvSpPr>
        <p:spPr>
          <a:xfrm>
            <a:off x="628650" y="1268015"/>
            <a:ext cx="7886700" cy="3263504"/>
          </a:xfrm>
        </p:spPr>
        <p:txBody>
          <a:bodyPr>
            <a:normAutofit fontScale="85000" lnSpcReduction="20000"/>
          </a:bodyPr>
          <a:lstStyle/>
          <a:p>
            <a:pPr marL="0" indent="0">
              <a:lnSpc>
                <a:spcPct val="110000"/>
              </a:lnSpc>
              <a:buNone/>
            </a:pPr>
            <a:r>
              <a:rPr lang="en-GB" b="1" dirty="0"/>
              <a:t>STUDY DESIGN AND PATIENTS</a:t>
            </a:r>
          </a:p>
          <a:p>
            <a:pPr>
              <a:lnSpc>
                <a:spcPct val="110000"/>
              </a:lnSpc>
            </a:pPr>
            <a:r>
              <a:rPr lang="en-GB" dirty="0"/>
              <a:t>Patients with biopsy-confirmed NASH, </a:t>
            </a:r>
            <a:r>
              <a:rPr lang="en-GB" dirty="0" err="1"/>
              <a:t>nonalcoholic</a:t>
            </a:r>
            <a:r>
              <a:rPr lang="en-GB" dirty="0"/>
              <a:t> fatty liver disease (NAFLD) activity score (NAS) ≥4, and fibrosis stage 2 or 3 were randomised (1:1:1) to receive placebo, OCA 10 mg, or OCA 25 mg once daily (QD) (Figure 1)</a:t>
            </a:r>
          </a:p>
          <a:p>
            <a:pPr>
              <a:lnSpc>
                <a:spcPct val="110000"/>
              </a:lnSpc>
            </a:pPr>
            <a:r>
              <a:rPr lang="en-GB" dirty="0"/>
              <a:t>The intent-to-treat (ITT) population included patients with fibrosis stage F2–F3 who had received ≥1 dose of treatment and reached, or would have reached, the Month 18 visit by the prespecified interim analysis cut-off date</a:t>
            </a:r>
          </a:p>
          <a:p>
            <a:pPr>
              <a:lnSpc>
                <a:spcPct val="110000"/>
              </a:lnSpc>
            </a:pPr>
            <a:r>
              <a:rPr lang="en-GB" dirty="0"/>
              <a:t>Patients from the interim analysis ITT population randomised early enough to have both evaluable Month 18 biopsies (N = 251–263 per treatment arm) and Month 24 data at the time of the interim analysis (N = 120–125 per arm) were included in this analysis</a:t>
            </a:r>
          </a:p>
        </p:txBody>
      </p:sp>
    </p:spTree>
    <p:extLst>
      <p:ext uri="{BB962C8B-B14F-4D97-AF65-F5344CB8AC3E}">
        <p14:creationId xmlns:p14="http://schemas.microsoft.com/office/powerpoint/2010/main" val="139117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Methods</a:t>
            </a:r>
          </a:p>
        </p:txBody>
      </p:sp>
      <p:sp>
        <p:nvSpPr>
          <p:cNvPr id="13" name="Segnaposto contenuto 12"/>
          <p:cNvSpPr>
            <a:spLocks noGrp="1"/>
          </p:cNvSpPr>
          <p:nvPr>
            <p:ph idx="1"/>
          </p:nvPr>
        </p:nvSpPr>
        <p:spPr>
          <a:xfrm>
            <a:off x="628650" y="1204071"/>
            <a:ext cx="7886700" cy="3263504"/>
          </a:xfrm>
        </p:spPr>
        <p:txBody>
          <a:bodyPr>
            <a:noAutofit/>
          </a:bodyPr>
          <a:lstStyle/>
          <a:p>
            <a:pPr marL="0" indent="0">
              <a:lnSpc>
                <a:spcPct val="110000"/>
              </a:lnSpc>
              <a:buNone/>
            </a:pPr>
            <a:r>
              <a:rPr lang="en-GB" sz="1700" b="1" dirty="0"/>
              <a:t>NONINVASIVE ASSESSMENTS</a:t>
            </a:r>
          </a:p>
          <a:p>
            <a:pPr>
              <a:lnSpc>
                <a:spcPct val="110000"/>
              </a:lnSpc>
            </a:pPr>
            <a:r>
              <a:rPr lang="en-GB" sz="1700" dirty="0"/>
              <a:t>Transaminases (alanine aminotransferase [ALT] and aspartate aminotransferase [AST])</a:t>
            </a:r>
          </a:p>
          <a:p>
            <a:pPr>
              <a:lnSpc>
                <a:spcPct val="110000"/>
              </a:lnSpc>
            </a:pPr>
            <a:r>
              <a:rPr lang="en-GB" sz="1700" dirty="0"/>
              <a:t>Gamma-glutamyl transferase (GGT)</a:t>
            </a:r>
          </a:p>
          <a:p>
            <a:pPr>
              <a:lnSpc>
                <a:spcPct val="110000"/>
              </a:lnSpc>
            </a:pPr>
            <a:r>
              <a:rPr lang="en-GB" sz="1700" dirty="0"/>
              <a:t>Serum markers of fibrosis (fibrosis-4 [FIB-4], and AST to platelet ratio index [APRI])</a:t>
            </a:r>
          </a:p>
          <a:p>
            <a:pPr>
              <a:lnSpc>
                <a:spcPct val="110000"/>
              </a:lnSpc>
            </a:pPr>
            <a:r>
              <a:rPr lang="en-GB" sz="1700" dirty="0"/>
              <a:t>Liver stiffness (</a:t>
            </a:r>
            <a:r>
              <a:rPr lang="en-GB" sz="1700" dirty="0" err="1"/>
              <a:t>FibroScan</a:t>
            </a:r>
            <a:r>
              <a:rPr lang="en-GB" sz="1700" dirty="0"/>
              <a:t>® VCTE)</a:t>
            </a:r>
          </a:p>
          <a:p>
            <a:pPr lvl="1">
              <a:lnSpc>
                <a:spcPct val="110000"/>
              </a:lnSpc>
            </a:pPr>
            <a:r>
              <a:rPr lang="en-GB" dirty="0"/>
              <a:t>Subset (N = 87–89 per arm at Month 24)</a:t>
            </a:r>
          </a:p>
          <a:p>
            <a:pPr lvl="1">
              <a:lnSpc>
                <a:spcPct val="110000"/>
              </a:lnSpc>
            </a:pPr>
            <a:r>
              <a:rPr lang="en-GB" dirty="0"/>
              <a:t>Collected at sites with the capability of performing VCTE</a:t>
            </a:r>
          </a:p>
          <a:p>
            <a:pPr lvl="1">
              <a:lnSpc>
                <a:spcPct val="110000"/>
              </a:lnSpc>
            </a:pPr>
            <a:r>
              <a:rPr lang="en-GB" dirty="0"/>
              <a:t>Collection of VCTE data was not required after Month 18</a:t>
            </a:r>
          </a:p>
        </p:txBody>
      </p:sp>
    </p:spTree>
    <p:extLst>
      <p:ext uri="{BB962C8B-B14F-4D97-AF65-F5344CB8AC3E}">
        <p14:creationId xmlns:p14="http://schemas.microsoft.com/office/powerpoint/2010/main" val="27082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Methods</a:t>
            </a:r>
          </a:p>
        </p:txBody>
      </p:sp>
      <p:sp>
        <p:nvSpPr>
          <p:cNvPr id="13" name="Segnaposto contenuto 12"/>
          <p:cNvSpPr>
            <a:spLocks noGrp="1"/>
          </p:cNvSpPr>
          <p:nvPr>
            <p:ph idx="1"/>
          </p:nvPr>
        </p:nvSpPr>
        <p:spPr>
          <a:xfrm>
            <a:off x="628650" y="1268015"/>
            <a:ext cx="7886700" cy="3439374"/>
          </a:xfrm>
        </p:spPr>
        <p:txBody>
          <a:bodyPr>
            <a:normAutofit fontScale="92500" lnSpcReduction="20000"/>
          </a:bodyPr>
          <a:lstStyle/>
          <a:p>
            <a:pPr marL="0" indent="0">
              <a:lnSpc>
                <a:spcPct val="110000"/>
              </a:lnSpc>
              <a:buNone/>
            </a:pPr>
            <a:r>
              <a:rPr lang="en-GB" b="1" dirty="0"/>
              <a:t>ANALYSES</a:t>
            </a:r>
          </a:p>
          <a:p>
            <a:pPr>
              <a:lnSpc>
                <a:spcPct val="110000"/>
              </a:lnSpc>
            </a:pPr>
            <a:r>
              <a:rPr lang="en-GB" dirty="0"/>
              <a:t>Changes from baseline to Month 24 in ALT, AST, GGT, FIB-4, APRI, and liver stiffness by VCTE were analysed</a:t>
            </a:r>
          </a:p>
          <a:p>
            <a:pPr>
              <a:lnSpc>
                <a:spcPct val="110000"/>
              </a:lnSpc>
            </a:pPr>
            <a:r>
              <a:rPr lang="en-GB" dirty="0"/>
              <a:t>Changes in </a:t>
            </a:r>
            <a:r>
              <a:rPr lang="en-GB" dirty="0" err="1"/>
              <a:t>noninvasive</a:t>
            </a:r>
            <a:r>
              <a:rPr lang="en-GB" dirty="0"/>
              <a:t> markers were also assessed by patients’ histologic fibrosis status at the time of the Month 18 interim analysis</a:t>
            </a:r>
          </a:p>
          <a:p>
            <a:pPr lvl="1">
              <a:lnSpc>
                <a:spcPct val="110000"/>
              </a:lnSpc>
            </a:pPr>
            <a:r>
              <a:rPr lang="en-GB" dirty="0"/>
              <a:t>Month 18 fibrosis status was classified into 3 categories: (1) improvement of fibrosis by ≥1 stage, (2) no change in fibrosis stage, and (3) worsening of fibrosis by ≥1 stage</a:t>
            </a:r>
          </a:p>
          <a:p>
            <a:pPr lvl="1">
              <a:lnSpc>
                <a:spcPct val="110000"/>
              </a:lnSpc>
            </a:pPr>
            <a:r>
              <a:rPr lang="en-GB" dirty="0"/>
              <a:t>Analyses were conducted in the ITT population with non-missing values in both fibrosis stage and NIT values</a:t>
            </a:r>
          </a:p>
          <a:p>
            <a:pPr lvl="1">
              <a:lnSpc>
                <a:spcPct val="110000"/>
              </a:lnSpc>
            </a:pPr>
            <a:r>
              <a:rPr lang="en-GB" dirty="0"/>
              <a:t>Based on significant improvements with OCA 25 mg, here we report only 25 mg results</a:t>
            </a:r>
          </a:p>
        </p:txBody>
      </p:sp>
    </p:spTree>
    <p:extLst>
      <p:ext uri="{BB962C8B-B14F-4D97-AF65-F5344CB8AC3E}">
        <p14:creationId xmlns:p14="http://schemas.microsoft.com/office/powerpoint/2010/main" val="225190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3E34AC-5D38-47A5-BCB9-E0337ADF92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573" y="519379"/>
            <a:ext cx="7954854" cy="4289750"/>
          </a:xfrm>
          <a:prstGeom prst="rect">
            <a:avLst/>
          </a:prstGeom>
        </p:spPr>
      </p:pic>
    </p:spTree>
    <p:extLst>
      <p:ext uri="{BB962C8B-B14F-4D97-AF65-F5344CB8AC3E}">
        <p14:creationId xmlns:p14="http://schemas.microsoft.com/office/powerpoint/2010/main" val="61639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GB" dirty="0"/>
              <a:t> Results</a:t>
            </a:r>
          </a:p>
        </p:txBody>
      </p:sp>
      <p:sp>
        <p:nvSpPr>
          <p:cNvPr id="13" name="Segnaposto contenuto 12"/>
          <p:cNvSpPr>
            <a:spLocks noGrp="1"/>
          </p:cNvSpPr>
          <p:nvPr>
            <p:ph idx="1"/>
          </p:nvPr>
        </p:nvSpPr>
        <p:spPr/>
        <p:txBody>
          <a:bodyPr>
            <a:normAutofit/>
          </a:bodyPr>
          <a:lstStyle/>
          <a:p>
            <a:pPr>
              <a:lnSpc>
                <a:spcPct val="110000"/>
              </a:lnSpc>
            </a:pPr>
            <a:r>
              <a:rPr lang="en-GB" dirty="0"/>
              <a:t>Baseline characteristics were generally balanced across treatment groups (Table 1) in the ITT population</a:t>
            </a:r>
          </a:p>
        </p:txBody>
      </p:sp>
    </p:spTree>
    <p:extLst>
      <p:ext uri="{BB962C8B-B14F-4D97-AF65-F5344CB8AC3E}">
        <p14:creationId xmlns:p14="http://schemas.microsoft.com/office/powerpoint/2010/main" val="235387843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2058</Words>
  <Application>Microsoft Macintosh PowerPoint</Application>
  <PresentationFormat>Presentazione su schermo (16:9)</PresentationFormat>
  <Paragraphs>118</Paragraphs>
  <Slides>36</Slides>
  <Notes>32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36</vt:i4>
      </vt:variant>
    </vt:vector>
  </HeadingPairs>
  <TitlesOfParts>
    <vt:vector size="40" baseType="lpstr">
      <vt:lpstr>Arial</vt:lpstr>
      <vt:lpstr>Calibri</vt:lpstr>
      <vt:lpstr>Wingdings</vt:lpstr>
      <vt:lpstr>Tema di Office</vt:lpstr>
      <vt:lpstr>Presentazione standard di PowerPoint</vt:lpstr>
      <vt:lpstr>Presentazione standard di PowerPoint</vt:lpstr>
      <vt:lpstr> Introduction</vt:lpstr>
      <vt:lpstr> Aim</vt:lpstr>
      <vt:lpstr> Methods</vt:lpstr>
      <vt:lpstr> Methods</vt:lpstr>
      <vt:lpstr> Methods</vt:lpstr>
      <vt:lpstr>Presentazione standard di PowerPoint</vt:lpstr>
      <vt:lpstr> Results</vt:lpstr>
      <vt:lpstr>Presentazione standard di PowerPoint</vt:lpstr>
      <vt:lpstr> Results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Results</vt:lpstr>
      <vt:lpstr>Presentazione standard di PowerPoint</vt:lpstr>
      <vt:lpstr>Presentazione standard di PowerPoint</vt:lpstr>
      <vt:lpstr>Presentazione standard di PowerPoint</vt:lpstr>
      <vt:lpstr> Results</vt:lpstr>
      <vt:lpstr>Presentazione standard di PowerPoint</vt:lpstr>
      <vt:lpstr> Conclusions and Limitations</vt:lpstr>
      <vt:lpstr>Presentazione standard di PowerPoint</vt:lpstr>
      <vt:lpstr> Background and aim</vt:lpstr>
      <vt:lpstr> Methods</vt:lpstr>
      <vt:lpstr> Patient Characteristics at index date</vt:lpstr>
      <vt:lpstr>Presentazione standard di PowerPoint</vt:lpstr>
      <vt:lpstr> Incidence Rates By Risk Group And Fib4 Group</vt:lpstr>
      <vt:lpstr>Presentazione standard di PowerPoint</vt:lpstr>
      <vt:lpstr> Cumulative Incidence Curves</vt:lpstr>
      <vt:lpstr>Presentazione standard di PowerPoint</vt:lpstr>
      <vt:lpstr> Cox Regression Results</vt:lpstr>
      <vt:lpstr>Presentazione standard di PowerPoint</vt:lpstr>
      <vt:lpstr>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EASL2020</dc:title>
  <dc:subject/>
  <dc:creator>Giorgio Mantovani</dc:creator>
  <cp:keywords/>
  <dc:description/>
  <cp:lastModifiedBy>Giorgio Mantovani</cp:lastModifiedBy>
  <cp:revision>122</cp:revision>
  <dcterms:created xsi:type="dcterms:W3CDTF">2019-04-12T11:26:00Z</dcterms:created>
  <dcterms:modified xsi:type="dcterms:W3CDTF">2020-09-10T10:59:32Z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