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71" r:id="rId2"/>
    <p:sldId id="272" r:id="rId3"/>
    <p:sldId id="256" r:id="rId4"/>
    <p:sldId id="273" r:id="rId5"/>
    <p:sldId id="274" r:id="rId6"/>
    <p:sldId id="276" r:id="rId7"/>
    <p:sldId id="295" r:id="rId8"/>
    <p:sldId id="278" r:id="rId9"/>
    <p:sldId id="296" r:id="rId10"/>
    <p:sldId id="280" r:id="rId11"/>
    <p:sldId id="297" r:id="rId12"/>
    <p:sldId id="275" r:id="rId13"/>
    <p:sldId id="298" r:id="rId14"/>
    <p:sldId id="299" r:id="rId15"/>
    <p:sldId id="300" r:id="rId16"/>
    <p:sldId id="301" r:id="rId17"/>
    <p:sldId id="302" r:id="rId18"/>
    <p:sldId id="306" r:id="rId19"/>
    <p:sldId id="303" r:id="rId20"/>
    <p:sldId id="304" r:id="rId21"/>
    <p:sldId id="305" r:id="rId22"/>
    <p:sldId id="307" r:id="rId23"/>
    <p:sldId id="308" r:id="rId24"/>
    <p:sldId id="309" r:id="rId25"/>
    <p:sldId id="310" r:id="rId26"/>
    <p:sldId id="311" r:id="rId27"/>
    <p:sldId id="314" r:id="rId28"/>
    <p:sldId id="312" r:id="rId29"/>
    <p:sldId id="318" r:id="rId30"/>
    <p:sldId id="315" r:id="rId31"/>
    <p:sldId id="321" r:id="rId32"/>
    <p:sldId id="320" r:id="rId33"/>
    <p:sldId id="316" r:id="rId34"/>
    <p:sldId id="317" r:id="rId35"/>
    <p:sldId id="319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F3"/>
    <a:srgbClr val="BFCAD0"/>
    <a:srgbClr val="D4B68D"/>
    <a:srgbClr val="BB6031"/>
    <a:srgbClr val="34C2F2"/>
    <a:srgbClr val="0376AF"/>
    <a:srgbClr val="969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4"/>
    <p:restoredTop sz="94522"/>
  </p:normalViewPr>
  <p:slideViewPr>
    <p:cSldViewPr snapToGrid="0" snapToObjects="1">
      <p:cViewPr>
        <p:scale>
          <a:sx n="119" d="100"/>
          <a:sy n="119" d="100"/>
        </p:scale>
        <p:origin x="416" y="6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731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19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70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652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726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768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36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6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87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85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31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66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99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70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60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4710" y="2928774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1E7F2-9343-2644-8855-87A6192594F9}"/>
              </a:ext>
            </a:extLst>
          </p:cNvPr>
          <p:cNvSpPr txBox="1"/>
          <p:nvPr userDrawn="1"/>
        </p:nvSpPr>
        <p:spPr>
          <a:xfrm>
            <a:off x="2722776" y="70661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sulle patologie del fegato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79A090-52FC-064D-BD53-9E745E2CD2B5}"/>
              </a:ext>
            </a:extLst>
          </p:cNvPr>
          <p:cNvSpPr/>
          <p:nvPr userDrawn="1"/>
        </p:nvSpPr>
        <p:spPr>
          <a:xfrm>
            <a:off x="787179" y="1009815"/>
            <a:ext cx="7680959" cy="3220279"/>
          </a:xfrm>
          <a:prstGeom prst="rect">
            <a:avLst/>
          </a:prstGeom>
          <a:solidFill>
            <a:srgbClr val="EF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523592"/>
            <a:ext cx="685800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39F22E-6A1F-B342-9CF6-C375C4F002E4}"/>
              </a:ext>
            </a:extLst>
          </p:cNvPr>
          <p:cNvSpPr txBox="1"/>
          <p:nvPr userDrawn="1"/>
        </p:nvSpPr>
        <p:spPr>
          <a:xfrm>
            <a:off x="2032362" y="68740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EASL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| Focus sulle patologie del fegato</a:t>
            </a:r>
          </a:p>
        </p:txBody>
      </p:sp>
    </p:spTree>
    <p:extLst>
      <p:ext uri="{BB962C8B-B14F-4D97-AF65-F5344CB8AC3E}">
        <p14:creationId xmlns:p14="http://schemas.microsoft.com/office/powerpoint/2010/main" val="177751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100"/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02B52F-FC34-9748-A74F-04917A9636D2}"/>
              </a:ext>
            </a:extLst>
          </p:cNvPr>
          <p:cNvSpPr txBox="1"/>
          <p:nvPr userDrawn="1"/>
        </p:nvSpPr>
        <p:spPr>
          <a:xfrm>
            <a:off x="2722776" y="201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sulle patologie del fegato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1B2C1E2-B360-1B45-ACE9-7BE08699CBA8}"/>
              </a:ext>
            </a:extLst>
          </p:cNvPr>
          <p:cNvGrpSpPr/>
          <p:nvPr userDrawn="1"/>
        </p:nvGrpSpPr>
        <p:grpSpPr>
          <a:xfrm>
            <a:off x="114366" y="86082"/>
            <a:ext cx="879600" cy="879762"/>
            <a:chOff x="2502288" y="98612"/>
            <a:chExt cx="879600" cy="87976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C5DD682-84AA-3846-A510-1102994AF5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02288" y="98612"/>
              <a:ext cx="270000" cy="262108"/>
            </a:xfrm>
            <a:prstGeom prst="rect">
              <a:avLst/>
            </a:prstGeom>
            <a:solidFill>
              <a:srgbClr val="037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304B249-A61E-4048-A970-D1635694FB50}"/>
                </a:ext>
              </a:extLst>
            </p:cNvPr>
            <p:cNvSpPr/>
            <p:nvPr userDrawn="1"/>
          </p:nvSpPr>
          <p:spPr>
            <a:xfrm>
              <a:off x="2654688" y="251012"/>
              <a:ext cx="270000" cy="270162"/>
            </a:xfrm>
            <a:prstGeom prst="rect">
              <a:avLst/>
            </a:prstGeom>
            <a:solidFill>
              <a:srgbClr val="34C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57C7EBD-0B4C-5A41-9F33-5293A84207C2}"/>
                </a:ext>
              </a:extLst>
            </p:cNvPr>
            <p:cNvSpPr/>
            <p:nvPr userDrawn="1"/>
          </p:nvSpPr>
          <p:spPr>
            <a:xfrm>
              <a:off x="2807088" y="403412"/>
              <a:ext cx="270000" cy="270162"/>
            </a:xfrm>
            <a:prstGeom prst="rect">
              <a:avLst/>
            </a:prstGeom>
            <a:solidFill>
              <a:srgbClr val="BB6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4D0F333B-0B95-7341-94C9-C8562D93C528}"/>
                </a:ext>
              </a:extLst>
            </p:cNvPr>
            <p:cNvSpPr/>
            <p:nvPr userDrawn="1"/>
          </p:nvSpPr>
          <p:spPr>
            <a:xfrm>
              <a:off x="2959488" y="555812"/>
              <a:ext cx="270000" cy="270162"/>
            </a:xfrm>
            <a:prstGeom prst="rect">
              <a:avLst/>
            </a:prstGeom>
            <a:solidFill>
              <a:srgbClr val="D4B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B6A1E9C-9DF0-3742-AF53-45A022908280}"/>
                </a:ext>
              </a:extLst>
            </p:cNvPr>
            <p:cNvSpPr/>
            <p:nvPr userDrawn="1"/>
          </p:nvSpPr>
          <p:spPr>
            <a:xfrm>
              <a:off x="3111888" y="708212"/>
              <a:ext cx="270000" cy="270162"/>
            </a:xfrm>
            <a:prstGeom prst="rect">
              <a:avLst/>
            </a:prstGeom>
            <a:solidFill>
              <a:srgbClr val="BFC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0C32471-4694-7940-B3B4-DC665C0F3CF3}"/>
              </a:ext>
            </a:extLst>
          </p:cNvPr>
          <p:cNvGrpSpPr/>
          <p:nvPr userDrawn="1"/>
        </p:nvGrpSpPr>
        <p:grpSpPr>
          <a:xfrm flipH="1">
            <a:off x="8265746" y="4257366"/>
            <a:ext cx="771600" cy="771600"/>
            <a:chOff x="2618583" y="98612"/>
            <a:chExt cx="771600" cy="771600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73DBE695-B6C6-714A-A92A-925C8F1E246B}"/>
                </a:ext>
              </a:extLst>
            </p:cNvPr>
            <p:cNvSpPr>
              <a:spLocks/>
            </p:cNvSpPr>
            <p:nvPr userDrawn="1"/>
          </p:nvSpPr>
          <p:spPr>
            <a:xfrm>
              <a:off x="2618583" y="98612"/>
              <a:ext cx="162000" cy="162000"/>
            </a:xfrm>
            <a:prstGeom prst="rect">
              <a:avLst/>
            </a:prstGeom>
            <a:solidFill>
              <a:srgbClr val="037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19FBD67-5EAD-7541-B2B9-6E15F0A0D34E}"/>
                </a:ext>
              </a:extLst>
            </p:cNvPr>
            <p:cNvSpPr>
              <a:spLocks/>
            </p:cNvSpPr>
            <p:nvPr userDrawn="1"/>
          </p:nvSpPr>
          <p:spPr>
            <a:xfrm>
              <a:off x="2770983" y="251012"/>
              <a:ext cx="162000" cy="162000"/>
            </a:xfrm>
            <a:prstGeom prst="rect">
              <a:avLst/>
            </a:prstGeom>
            <a:solidFill>
              <a:srgbClr val="34C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332571D-9A96-9A43-B9A6-61D3657B05D9}"/>
                </a:ext>
              </a:extLst>
            </p:cNvPr>
            <p:cNvSpPr>
              <a:spLocks/>
            </p:cNvSpPr>
            <p:nvPr userDrawn="1"/>
          </p:nvSpPr>
          <p:spPr>
            <a:xfrm>
              <a:off x="2923383" y="403412"/>
              <a:ext cx="162000" cy="162000"/>
            </a:xfrm>
            <a:prstGeom prst="rect">
              <a:avLst/>
            </a:prstGeom>
            <a:solidFill>
              <a:srgbClr val="BB6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66C0EF0-9BF8-FD4E-BC62-5A09F07118BB}"/>
                </a:ext>
              </a:extLst>
            </p:cNvPr>
            <p:cNvSpPr>
              <a:spLocks/>
            </p:cNvSpPr>
            <p:nvPr userDrawn="1"/>
          </p:nvSpPr>
          <p:spPr>
            <a:xfrm>
              <a:off x="3075783" y="555812"/>
              <a:ext cx="162000" cy="162000"/>
            </a:xfrm>
            <a:prstGeom prst="rect">
              <a:avLst/>
            </a:prstGeom>
            <a:solidFill>
              <a:srgbClr val="D4B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ED2FB95-8A76-124F-A30C-2240667E7681}"/>
                </a:ext>
              </a:extLst>
            </p:cNvPr>
            <p:cNvSpPr>
              <a:spLocks/>
            </p:cNvSpPr>
            <p:nvPr userDrawn="1"/>
          </p:nvSpPr>
          <p:spPr>
            <a:xfrm>
              <a:off x="3228183" y="708212"/>
              <a:ext cx="162000" cy="162000"/>
            </a:xfrm>
            <a:prstGeom prst="rect">
              <a:avLst/>
            </a:prstGeom>
            <a:solidFill>
              <a:srgbClr val="BFC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pic>
        <p:nvPicPr>
          <p:cNvPr id="7" name="Segnaposto contenuto 11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146884" y="4865505"/>
            <a:ext cx="850232" cy="24785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48135CF-CCB5-FC42-9CBD-970A60278D18}"/>
              </a:ext>
            </a:extLst>
          </p:cNvPr>
          <p:cNvSpPr/>
          <p:nvPr userDrawn="1"/>
        </p:nvSpPr>
        <p:spPr>
          <a:xfrm>
            <a:off x="0" y="0"/>
            <a:ext cx="9144000" cy="409572"/>
          </a:xfrm>
          <a:prstGeom prst="rect">
            <a:avLst/>
          </a:prstGeom>
          <a:solidFill>
            <a:srgbClr val="96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92803" y="2841224"/>
            <a:ext cx="7641077" cy="401934"/>
          </a:xfrm>
        </p:spPr>
        <p:txBody>
          <a:bodyPr/>
          <a:lstStyle/>
          <a:p>
            <a:r>
              <a:rPr lang="en-GB" dirty="0"/>
              <a:t>HCV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120141"/>
            <a:ext cx="7886700" cy="352020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17 patients assessed for treatment within the community setting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3 commenced treatment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2 completed and await SVR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1 continues on treatment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3 are on the treatment pathway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6 refused treatment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1 spontaneously cleared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3 discharged to another service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1 patient diagnosed with hepatocellular carcinoma (Figure 3).</a:t>
            </a:r>
          </a:p>
        </p:txBody>
      </p:sp>
    </p:spTree>
    <p:extLst>
      <p:ext uri="{BB962C8B-B14F-4D97-AF65-F5344CB8AC3E}">
        <p14:creationId xmlns:p14="http://schemas.microsoft.com/office/powerpoint/2010/main" val="87655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23D1EB-E9B1-4E7E-864C-0BB5D54BA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092" y="694869"/>
            <a:ext cx="7057815" cy="4115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5E389-6D51-483D-8C48-AF7CC1992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92" y="694869"/>
            <a:ext cx="671016" cy="2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4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CHC prevalence rates are higher in mental health settings compared to the overall population. </a:t>
            </a:r>
          </a:p>
          <a:p>
            <a:pPr>
              <a:lnSpc>
                <a:spcPct val="110000"/>
              </a:lnSpc>
            </a:pPr>
            <a:r>
              <a:rPr lang="en-GB" dirty="0"/>
              <a:t>Collaborating with and educating stakeholders across the mental healthcare sector resulted in significant numbers of patients being screened for CHC. </a:t>
            </a:r>
          </a:p>
          <a:p>
            <a:pPr>
              <a:lnSpc>
                <a:spcPct val="110000"/>
              </a:lnSpc>
            </a:pPr>
            <a:r>
              <a:rPr lang="en-GB" dirty="0"/>
              <a:t>Screening likelihood increased when </a:t>
            </a:r>
            <a:r>
              <a:rPr lang="en-GB" dirty="0" err="1"/>
              <a:t>venipuncture</a:t>
            </a:r>
            <a:r>
              <a:rPr lang="en-GB" dirty="0"/>
              <a:t> was offered at initial contact. </a:t>
            </a:r>
          </a:p>
          <a:p>
            <a:pPr>
              <a:lnSpc>
                <a:spcPct val="110000"/>
              </a:lnSpc>
            </a:pPr>
            <a:r>
              <a:rPr lang="en-GB" dirty="0"/>
              <a:t>While treatment uptake remains a challenge, with appropriate support, progress toward treatment initiation is achievable.</a:t>
            </a:r>
          </a:p>
        </p:txBody>
      </p:sp>
    </p:spTree>
    <p:extLst>
      <p:ext uri="{BB962C8B-B14F-4D97-AF65-F5344CB8AC3E}">
        <p14:creationId xmlns:p14="http://schemas.microsoft.com/office/powerpoint/2010/main" val="111447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3" y="1739160"/>
            <a:ext cx="7110351" cy="122738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Real-world effectiveness of sofosbuvir/</a:t>
            </a:r>
            <a:r>
              <a:rPr lang="en-GB" b="1" dirty="0" err="1">
                <a:solidFill>
                  <a:schemeClr val="accent2"/>
                </a:solidFill>
              </a:rPr>
              <a:t>velpatasvir</a:t>
            </a:r>
            <a:r>
              <a:rPr lang="en-GB" b="1" dirty="0">
                <a:solidFill>
                  <a:schemeClr val="accent2"/>
                </a:solidFill>
              </a:rPr>
              <a:t>/</a:t>
            </a:r>
            <a:r>
              <a:rPr lang="en-GB" b="1" dirty="0" err="1">
                <a:solidFill>
                  <a:schemeClr val="accent2"/>
                </a:solidFill>
              </a:rPr>
              <a:t>voxilaprevir</a:t>
            </a:r>
            <a:r>
              <a:rPr lang="en-GB" b="1" dirty="0">
                <a:solidFill>
                  <a:schemeClr val="accent2"/>
                </a:solidFill>
              </a:rPr>
              <a:t> as a hepatitis C virus infection salvage treatment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2999" y="3427580"/>
            <a:ext cx="6858000" cy="700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effectLst/>
                <a:ea typeface="Calibri" panose="020F0502020204030204" pitchFamily="34" charset="0"/>
              </a:rPr>
              <a:t>Naveed Z. Janjua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1,2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James Wilton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Darrel Cook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Stanley Wong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1,2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Zahid A Butt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1,3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Sofia Barlett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1,2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Margo Pearce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1,2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</a:t>
            </a:r>
            <a:r>
              <a:rPr lang="en-US" sz="800" b="1" dirty="0" err="1">
                <a:effectLst/>
                <a:ea typeface="Calibri" panose="020F0502020204030204" pitchFamily="34" charset="0"/>
              </a:rPr>
              <a:t>Alnoor</a:t>
            </a:r>
            <a:r>
              <a:rPr lang="en-US" sz="800" b="1" dirty="0">
                <a:effectLst/>
                <a:ea typeface="Calibri" panose="020F0502020204030204" pitchFamily="34" charset="0"/>
              </a:rPr>
              <a:t> Ramji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Eric M. Yoshida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Amanda Yu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Maria Alvarez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</a:t>
            </a:r>
            <a:r>
              <a:rPr lang="en-US" sz="800" b="1" dirty="0" err="1">
                <a:effectLst/>
                <a:ea typeface="Calibri" panose="020F0502020204030204" pitchFamily="34" charset="0"/>
              </a:rPr>
              <a:t>Mawuena</a:t>
            </a:r>
            <a:r>
              <a:rPr lang="en-US" sz="800" b="1" dirty="0">
                <a:effectLst/>
                <a:ea typeface="Calibri" panose="020F0502020204030204" pitchFamily="34" charset="0"/>
              </a:rPr>
              <a:t> Binka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Mel Krajden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1,2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800" dirty="0">
                <a:effectLst/>
                <a:ea typeface="Calibri" panose="020F0502020204030204" pitchFamily="34" charset="0"/>
              </a:rPr>
              <a:t> BC Centre for Disease Control, Vancouver, BC; </a:t>
            </a:r>
            <a:r>
              <a:rPr lang="en-US" sz="80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800" dirty="0">
                <a:effectLst/>
                <a:ea typeface="Calibri" panose="020F0502020204030204" pitchFamily="34" charset="0"/>
              </a:rPr>
              <a:t> University of British Columbia, Vancouver, BC, Canada; </a:t>
            </a:r>
            <a:r>
              <a:rPr lang="en-US" sz="800" baseline="30000" dirty="0">
                <a:effectLst/>
                <a:ea typeface="Calibri" panose="020F0502020204030204" pitchFamily="34" charset="0"/>
              </a:rPr>
              <a:t>3</a:t>
            </a:r>
            <a:r>
              <a:rPr lang="en-US" sz="800" dirty="0">
                <a:effectLst/>
                <a:ea typeface="Calibri" panose="020F0502020204030204" pitchFamily="34" charset="0"/>
              </a:rPr>
              <a:t> University of Waterloo, Ontario</a:t>
            </a:r>
            <a:endParaRPr lang="it-IT" sz="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20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Introduction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First line direct acting antiviral agents (DAAs) are highly effective, yet some patients do not achieve sustained virologic response (SVR).</a:t>
            </a:r>
          </a:p>
          <a:p>
            <a:pPr>
              <a:lnSpc>
                <a:spcPct val="110000"/>
              </a:lnSpc>
            </a:pPr>
            <a:r>
              <a:rPr lang="en-GB" dirty="0"/>
              <a:t>In patients previously treated with DAAs, sofosbuvir / </a:t>
            </a:r>
            <a:r>
              <a:rPr lang="en-GB" dirty="0" err="1"/>
              <a:t>velpatasvir</a:t>
            </a:r>
            <a:r>
              <a:rPr lang="en-GB" dirty="0"/>
              <a:t> / </a:t>
            </a:r>
            <a:r>
              <a:rPr lang="en-GB" dirty="0" err="1"/>
              <a:t>voxilaprevir</a:t>
            </a:r>
            <a:r>
              <a:rPr lang="en-GB" dirty="0"/>
              <a:t> (SOF/VEL/VOX) has shown high SVR in clinical trials.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However, there is limited ‘real-world’ data evaluating SOF/VEL/VOX effectiveness outside of clinical trials (Table 1).</a:t>
            </a:r>
          </a:p>
          <a:p>
            <a:pPr>
              <a:lnSpc>
                <a:spcPct val="110000"/>
              </a:lnSpc>
            </a:pPr>
            <a:r>
              <a:rPr lang="en-GB" dirty="0"/>
              <a:t>We assessed the effectiveness of SOF/VEL/</a:t>
            </a:r>
            <a:r>
              <a:rPr lang="en-GB" dirty="0" err="1"/>
              <a:t>VOX±Ribavirin</a:t>
            </a:r>
            <a:r>
              <a:rPr lang="en-GB" dirty="0"/>
              <a:t> (RBV) for the retreatment of treatment-experienced patients with HCV genotype 1 (GT1) to GT6 infection in a large population based Canadian cohort.</a:t>
            </a:r>
          </a:p>
        </p:txBody>
      </p:sp>
    </p:spTree>
    <p:extLst>
      <p:ext uri="{BB962C8B-B14F-4D97-AF65-F5344CB8AC3E}">
        <p14:creationId xmlns:p14="http://schemas.microsoft.com/office/powerpoint/2010/main" val="390057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Data source: BC Hepatitis Testers Cohort</a:t>
            </a:r>
          </a:p>
          <a:p>
            <a:pPr>
              <a:lnSpc>
                <a:spcPct val="110000"/>
              </a:lnSpc>
            </a:pPr>
            <a:r>
              <a:rPr lang="en-GB" dirty="0"/>
              <a:t>All HCV cases in British Columbia (1990-2015) integrated with data on medical visits and hospitalizations (end of 2015), HCV RNA tests (Oct, 2019) and prescription drugs (mid-2019).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Study inclusion/exclusion criteria:</a:t>
            </a:r>
          </a:p>
          <a:p>
            <a:pPr>
              <a:lnSpc>
                <a:spcPct val="110000"/>
              </a:lnSpc>
            </a:pPr>
            <a:r>
              <a:rPr lang="en-GB" dirty="0"/>
              <a:t>Initiated SOF/VEL/VOX prior to end of June, 2019 and had ≥24 </a:t>
            </a:r>
            <a:r>
              <a:rPr lang="en-GB" dirty="0" err="1"/>
              <a:t>weeksof</a:t>
            </a:r>
            <a:r>
              <a:rPr lang="en-GB" dirty="0"/>
              <a:t> follow up to allow adequate time for treatment completion and SVR assessment.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We excluded those with 1) no RNA test after treatment initiation and 2) a negative RNA test on last test but no SVR assessment.</a:t>
            </a:r>
          </a:p>
        </p:txBody>
      </p:sp>
    </p:spTree>
    <p:extLst>
      <p:ext uri="{BB962C8B-B14F-4D97-AF65-F5344CB8AC3E}">
        <p14:creationId xmlns:p14="http://schemas.microsoft.com/office/powerpoint/2010/main" val="91781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Analysis:</a:t>
            </a:r>
          </a:p>
          <a:p>
            <a:pPr>
              <a:lnSpc>
                <a:spcPct val="110000"/>
              </a:lnSpc>
            </a:pPr>
            <a:r>
              <a:rPr lang="en-GB" dirty="0"/>
              <a:t>We used a modified intention to treat approach to evaluate SVR.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Individuals with no SVR assessment were included if their last RNA test after treatment initiation was positive.</a:t>
            </a:r>
          </a:p>
          <a:p>
            <a:pPr>
              <a:lnSpc>
                <a:spcPct val="110000"/>
              </a:lnSpc>
            </a:pPr>
            <a:r>
              <a:rPr lang="en-GB" b="1" dirty="0"/>
              <a:t>SVR definition</a:t>
            </a:r>
            <a:r>
              <a:rPr lang="en-GB" dirty="0"/>
              <a:t>: Record of a negative HCV RNA ≥10 weeks after treatment end.</a:t>
            </a:r>
          </a:p>
        </p:txBody>
      </p:sp>
    </p:spTree>
    <p:extLst>
      <p:ext uri="{BB962C8B-B14F-4D97-AF65-F5344CB8AC3E}">
        <p14:creationId xmlns:p14="http://schemas.microsoft.com/office/powerpoint/2010/main" val="95564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Final study population</a:t>
            </a:r>
          </a:p>
          <a:p>
            <a:pPr>
              <a:lnSpc>
                <a:spcPct val="110000"/>
              </a:lnSpc>
            </a:pPr>
            <a:r>
              <a:rPr lang="en-GB" dirty="0"/>
              <a:t>A total of 191 participants were included.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GT1 (n=104, 54.5%), GT2 (n=17, 8.9%), GT3 (n=62, 32.5%) , GT4-6 (n=8, 4.2%).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38 (19.9%) were treated with SOF/VEL/VOX+RBV.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25 (13.1%) had cirrhosis, 41 (21.5%) had history of injection drug use (IDU) and 46 (24.1%) had history of problematic alcohol use.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28 (14.7%) had no history of previous HCV treatment in </a:t>
            </a:r>
            <a:r>
              <a:rPr lang="en-GB" dirty="0" err="1"/>
              <a:t>PharmaNet</a:t>
            </a:r>
            <a:r>
              <a:rPr lang="en-GB" dirty="0"/>
              <a:t> (may have received treatment out-of-province or through a clinical trial or compassionate access program).</a:t>
            </a:r>
          </a:p>
        </p:txBody>
      </p:sp>
    </p:spTree>
    <p:extLst>
      <p:ext uri="{BB962C8B-B14F-4D97-AF65-F5344CB8AC3E}">
        <p14:creationId xmlns:p14="http://schemas.microsoft.com/office/powerpoint/2010/main" val="225118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Prior to SOF/VEL/VOX, most patients were last treated with SOF/ledipasvir (n=71, 37.2%), followed by SOF/VEL (n=28, 14.7%) and SOF+RBV (n=26, 13.6%).</a:t>
            </a:r>
          </a:p>
          <a:p>
            <a:pPr>
              <a:lnSpc>
                <a:spcPct val="110000"/>
              </a:lnSpc>
            </a:pPr>
            <a:r>
              <a:rPr lang="en-GB" dirty="0"/>
              <a:t>Overall SVR was 95.3% (182/191).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SVR by genotype: GT1 (96.2%), GT2 (100%), GT3 (91.9%)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SVR by previous treatment regimen: SOF/LDV (94.4%), SOF/VEL (89.3%), NS5A+SOF (93.0%), SOF-containing (94.6%) and NS3/4A+NS5A (95.2%).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Above differences were not statistically significant</a:t>
            </a:r>
          </a:p>
          <a:p>
            <a:pPr>
              <a:lnSpc>
                <a:spcPct val="110000"/>
              </a:lnSpc>
            </a:pPr>
            <a:r>
              <a:rPr lang="en-GB" dirty="0"/>
              <a:t>SVR was generally lower for those with cirrhosis (Figure 1A-C), but differences were not statistically significant.</a:t>
            </a:r>
          </a:p>
        </p:txBody>
      </p:sp>
    </p:spTree>
    <p:extLst>
      <p:ext uri="{BB962C8B-B14F-4D97-AF65-F5344CB8AC3E}">
        <p14:creationId xmlns:p14="http://schemas.microsoft.com/office/powerpoint/2010/main" val="233461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6248AA-246E-4EE0-A01B-54C37C5DE7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59" y="781807"/>
            <a:ext cx="7672202" cy="3616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D7ACA-7B15-4E19-8098-28B78B066670}"/>
              </a:ext>
            </a:extLst>
          </p:cNvPr>
          <p:cNvSpPr txBox="1"/>
          <p:nvPr/>
        </p:nvSpPr>
        <p:spPr>
          <a:xfrm>
            <a:off x="382137" y="541379"/>
            <a:ext cx="8328546" cy="36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Figure 1(A). Proportion SVR by select co-morbidities</a:t>
            </a: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51247-FE95-4D7C-9972-E7CCB5BCFC5F}"/>
              </a:ext>
            </a:extLst>
          </p:cNvPr>
          <p:cNvSpPr txBox="1"/>
          <p:nvPr/>
        </p:nvSpPr>
        <p:spPr>
          <a:xfrm>
            <a:off x="978601" y="4398004"/>
            <a:ext cx="752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Notes: </a:t>
            </a:r>
            <a:r>
              <a:rPr lang="en-GB" sz="1000" dirty="0"/>
              <a:t>No comparisons were statistically significant. Cirrhosis, injection drug use, mental illness and problematic alcohol use were identified using physician and hospitalization diagnostic codes.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14930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3" y="2046730"/>
            <a:ext cx="7110351" cy="8230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Micro-elimination of hepatitis C in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mental health care settings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2999" y="3288432"/>
            <a:ext cx="6858000" cy="529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700" b="1" dirty="0">
                <a:effectLst/>
                <a:ea typeface="Calibri" panose="020F0502020204030204" pitchFamily="34" charset="0"/>
              </a:rPr>
              <a:t>K. McKee</a:t>
            </a:r>
            <a:r>
              <a:rPr lang="en-US" sz="700" b="1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700" b="1" dirty="0">
                <a:effectLst/>
                <a:ea typeface="Calibri" panose="020F0502020204030204" pitchFamily="34" charset="0"/>
              </a:rPr>
              <a:t>, A. Chu</a:t>
            </a:r>
            <a:r>
              <a:rPr lang="en-US" sz="700" b="1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700" b="1" dirty="0">
                <a:effectLst/>
                <a:ea typeface="Calibri" panose="020F0502020204030204" pitchFamily="34" charset="0"/>
              </a:rPr>
              <a:t>, M. Robotin</a:t>
            </a:r>
            <a:r>
              <a:rPr lang="en-US" sz="700" b="1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700" b="1" dirty="0">
                <a:effectLst/>
                <a:ea typeface="Calibri" panose="020F0502020204030204" pitchFamily="34" charset="0"/>
              </a:rPr>
              <a:t>, G. McCaughan</a:t>
            </a:r>
            <a:r>
              <a:rPr lang="en-US" sz="700" b="1" baseline="30000" dirty="0">
                <a:effectLst/>
                <a:ea typeface="Calibri" panose="020F0502020204030204" pitchFamily="34" charset="0"/>
              </a:rPr>
              <a:t>3</a:t>
            </a:r>
            <a:r>
              <a:rPr lang="en-US" sz="700" b="1" dirty="0">
                <a:effectLst/>
                <a:ea typeface="Calibri" panose="020F0502020204030204" pitchFamily="34" charset="0"/>
              </a:rPr>
              <a:t>, J. Pritchard-Jones</a:t>
            </a:r>
            <a:r>
              <a:rPr lang="en-US" sz="700" b="1" baseline="30000" dirty="0">
                <a:effectLst/>
                <a:ea typeface="Calibri" panose="020F0502020204030204" pitchFamily="34" charset="0"/>
              </a:rPr>
              <a:t>3</a:t>
            </a:r>
            <a:r>
              <a:rPr lang="en-US" sz="700" b="1" dirty="0">
                <a:effectLst/>
                <a:ea typeface="Calibri" panose="020F0502020204030204" pitchFamily="34" charset="0"/>
              </a:rPr>
              <a:t>, B. Kotze</a:t>
            </a:r>
            <a:r>
              <a:rPr lang="en-US" sz="700" b="1" baseline="30000" dirty="0">
                <a:effectLst/>
                <a:ea typeface="Calibri" panose="020F0502020204030204" pitchFamily="34" charset="0"/>
              </a:rPr>
              <a:t>4</a:t>
            </a:r>
            <a:r>
              <a:rPr lang="en-US" sz="700" b="1" dirty="0">
                <a:effectLst/>
                <a:ea typeface="Calibri" panose="020F0502020204030204" pitchFamily="34" charset="0"/>
              </a:rPr>
              <a:t>, C. Fozzard</a:t>
            </a:r>
            <a:r>
              <a:rPr lang="en-US" sz="700" b="1" baseline="30000" dirty="0">
                <a:effectLst/>
                <a:ea typeface="Calibri" panose="020F0502020204030204" pitchFamily="34" charset="0"/>
              </a:rPr>
              <a:t>5</a:t>
            </a:r>
            <a:r>
              <a:rPr lang="en-US" sz="700" b="1" dirty="0">
                <a:effectLst/>
                <a:ea typeface="Calibri" panose="020F0502020204030204" pitchFamily="34" charset="0"/>
              </a:rPr>
              <a:t>,</a:t>
            </a:r>
            <a:r>
              <a:rPr lang="it-IT" sz="700" b="1" dirty="0">
                <a:ea typeface="Calibri" panose="020F0502020204030204" pitchFamily="34" charset="0"/>
              </a:rPr>
              <a:t> </a:t>
            </a:r>
            <a:r>
              <a:rPr lang="en-US" sz="700" b="1" dirty="0">
                <a:effectLst/>
                <a:ea typeface="Calibri" panose="020F0502020204030204" pitchFamily="34" charset="0"/>
              </a:rPr>
              <a:t>A. Yesudoss</a:t>
            </a:r>
            <a:r>
              <a:rPr lang="en-US" sz="700" b="1" baseline="30000" dirty="0">
                <a:effectLst/>
                <a:ea typeface="Calibri" panose="020F0502020204030204" pitchFamily="34" charset="0"/>
              </a:rPr>
              <a:t>5</a:t>
            </a:r>
            <a:r>
              <a:rPr lang="en-US" sz="700" b="1" dirty="0">
                <a:effectLst/>
                <a:ea typeface="Calibri" panose="020F0502020204030204" pitchFamily="34" charset="0"/>
              </a:rPr>
              <a:t> and J. George</a:t>
            </a:r>
            <a:r>
              <a:rPr lang="en-US" sz="700" b="1" baseline="30000" dirty="0">
                <a:effectLst/>
                <a:ea typeface="Calibri" panose="020F0502020204030204" pitchFamily="34" charset="0"/>
              </a:rPr>
              <a:t>1</a:t>
            </a:r>
            <a:endParaRPr lang="it-IT" sz="700" b="1" baseline="300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700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700" dirty="0">
                <a:effectLst/>
                <a:ea typeface="Calibri" panose="020F0502020204030204" pitchFamily="34" charset="0"/>
              </a:rPr>
              <a:t> </a:t>
            </a:r>
            <a:r>
              <a:rPr lang="en-US" sz="700" dirty="0" err="1">
                <a:effectLst/>
                <a:ea typeface="Calibri" panose="020F0502020204030204" pitchFamily="34" charset="0"/>
              </a:rPr>
              <a:t>Storr</a:t>
            </a:r>
            <a:r>
              <a:rPr lang="en-US" sz="700" dirty="0">
                <a:effectLst/>
                <a:ea typeface="Calibri" panose="020F0502020204030204" pitchFamily="34" charset="0"/>
              </a:rPr>
              <a:t> Liver Centre, </a:t>
            </a:r>
            <a:r>
              <a:rPr lang="en-US" sz="700" dirty="0" err="1">
                <a:effectLst/>
                <a:ea typeface="Calibri" panose="020F0502020204030204" pitchFamily="34" charset="0"/>
              </a:rPr>
              <a:t>Westmead</a:t>
            </a:r>
            <a:r>
              <a:rPr lang="en-US" sz="700" dirty="0">
                <a:effectLst/>
                <a:ea typeface="Calibri" panose="020F0502020204030204" pitchFamily="34" charset="0"/>
              </a:rPr>
              <a:t> hospital and University of Sydney, Sydney, Australia</a:t>
            </a:r>
            <a:r>
              <a:rPr lang="it-IT" sz="700" dirty="0">
                <a:ea typeface="Calibri" panose="020F0502020204030204" pitchFamily="34" charset="0"/>
              </a:rPr>
              <a:t> </a:t>
            </a:r>
            <a:r>
              <a:rPr lang="en-US" sz="70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700" dirty="0">
                <a:effectLst/>
                <a:ea typeface="Calibri" panose="020F0502020204030204" pitchFamily="34" charset="0"/>
              </a:rPr>
              <a:t> The University of Notre Dame, Sydney, Australia</a:t>
            </a:r>
            <a:r>
              <a:rPr lang="it-IT" sz="700" dirty="0">
                <a:ea typeface="Calibri" panose="020F0502020204030204" pitchFamily="34" charset="0"/>
              </a:rPr>
              <a:t> </a:t>
            </a:r>
            <a:r>
              <a:rPr lang="en-US" sz="700" baseline="30000" dirty="0">
                <a:effectLst/>
                <a:ea typeface="Calibri" panose="020F0502020204030204" pitchFamily="34" charset="0"/>
              </a:rPr>
              <a:t>3</a:t>
            </a:r>
            <a:r>
              <a:rPr lang="en-US" sz="700" dirty="0">
                <a:effectLst/>
                <a:ea typeface="Calibri" panose="020F0502020204030204" pitchFamily="34" charset="0"/>
              </a:rPr>
              <a:t> A. W. Morrow gastroenterology and Liver Unit, Royal Prince Alfred Hospital and University of Sydney</a:t>
            </a:r>
            <a:r>
              <a:rPr lang="it-IT" sz="700" dirty="0">
                <a:ea typeface="Calibri" panose="020F0502020204030204" pitchFamily="34" charset="0"/>
              </a:rPr>
              <a:t> </a:t>
            </a:r>
            <a:r>
              <a:rPr lang="en-US" sz="700" baseline="30000" dirty="0">
                <a:effectLst/>
                <a:ea typeface="Calibri" panose="020F0502020204030204" pitchFamily="34" charset="0"/>
              </a:rPr>
              <a:t>4</a:t>
            </a:r>
            <a:r>
              <a:rPr lang="en-US" sz="700" dirty="0">
                <a:effectLst/>
                <a:ea typeface="Calibri" panose="020F0502020204030204" pitchFamily="34" charset="0"/>
              </a:rPr>
              <a:t> Mental Health Services, Western Sydney Local Health District</a:t>
            </a:r>
            <a:r>
              <a:rPr lang="it-IT" sz="700" dirty="0">
                <a:ea typeface="Calibri" panose="020F0502020204030204" pitchFamily="34" charset="0"/>
              </a:rPr>
              <a:t> </a:t>
            </a:r>
            <a:r>
              <a:rPr lang="en-US" sz="700" baseline="30000" dirty="0">
                <a:effectLst/>
                <a:ea typeface="Calibri" panose="020F0502020204030204" pitchFamily="34" charset="0"/>
              </a:rPr>
              <a:t>5</a:t>
            </a:r>
            <a:r>
              <a:rPr lang="en-US" sz="700" dirty="0">
                <a:effectLst/>
                <a:ea typeface="Calibri" panose="020F0502020204030204" pitchFamily="34" charset="0"/>
              </a:rPr>
              <a:t> Community Mental Health Services, Western Sydney Local Health District</a:t>
            </a:r>
            <a:endParaRPr lang="it-IT" sz="700" dirty="0"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5D7ACA-7B15-4E19-8098-28B78B066670}"/>
              </a:ext>
            </a:extLst>
          </p:cNvPr>
          <p:cNvSpPr txBox="1"/>
          <p:nvPr/>
        </p:nvSpPr>
        <p:spPr>
          <a:xfrm>
            <a:off x="382136" y="547844"/>
            <a:ext cx="832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Figure 1(B). Proportion SVR by cirrhotic state and genotype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B02FF-E9F5-44CC-B609-1333AF5144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41" y="917176"/>
            <a:ext cx="7848007" cy="3499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10D43-D229-40B6-98CF-0BEEDB42B80B}"/>
              </a:ext>
            </a:extLst>
          </p:cNvPr>
          <p:cNvSpPr txBox="1"/>
          <p:nvPr/>
        </p:nvSpPr>
        <p:spPr>
          <a:xfrm>
            <a:off x="1026208" y="4416224"/>
            <a:ext cx="752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Notes: </a:t>
            </a:r>
            <a:r>
              <a:rPr lang="en-GB" sz="1000" dirty="0"/>
              <a:t>No comparisons were statistically significant. Cirrhosis, injection drug use, mental illness and problematic alcohol use were identified using physician and hospitalization diagnostic codes.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85198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5D7ACA-7B15-4E19-8098-28B78B066670}"/>
              </a:ext>
            </a:extLst>
          </p:cNvPr>
          <p:cNvSpPr txBox="1"/>
          <p:nvPr/>
        </p:nvSpPr>
        <p:spPr>
          <a:xfrm>
            <a:off x="407727" y="563234"/>
            <a:ext cx="832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Figure 1(C). Proportion SVR previous treatment experience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638AB-6451-4C67-BA9D-5047AA9FC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48" y="843485"/>
            <a:ext cx="7634104" cy="3552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E1DF3-B797-43F3-BCD7-9CA1B4D78422}"/>
              </a:ext>
            </a:extLst>
          </p:cNvPr>
          <p:cNvSpPr txBox="1"/>
          <p:nvPr/>
        </p:nvSpPr>
        <p:spPr>
          <a:xfrm>
            <a:off x="1041723" y="4395600"/>
            <a:ext cx="752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Notes: </a:t>
            </a:r>
            <a:r>
              <a:rPr lang="en-GB" sz="1000" dirty="0"/>
              <a:t>No comparisons were statistically significant. Cirrhosis, injection drug use, mental illness and problematic alcohol use were identified using physician and hospitalization diagnostic codes.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8918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In this real-world cohort evaluating SOF/VEL/VOX salvage treatment, SVR was higher than 91% across all genotypes.</a:t>
            </a:r>
          </a:p>
          <a:p>
            <a:pPr>
              <a:lnSpc>
                <a:spcPct val="110000"/>
              </a:lnSpc>
            </a:pPr>
            <a:r>
              <a:rPr lang="en-GB" dirty="0"/>
              <a:t>Similar to the small number of other real-world studies (Table 1), a lower (but non-statistically significant) SVR was observed for cirrhosis, GT3 infection and prior SOF/VEL experience.</a:t>
            </a:r>
          </a:p>
        </p:txBody>
      </p:sp>
    </p:spTree>
    <p:extLst>
      <p:ext uri="{BB962C8B-B14F-4D97-AF65-F5344CB8AC3E}">
        <p14:creationId xmlns:p14="http://schemas.microsoft.com/office/powerpoint/2010/main" val="236038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8" name="Segnaposto contenuto 12">
            <a:extLst>
              <a:ext uri="{FF2B5EF4-FFF2-40B4-BE49-F238E27FC236}">
                <a16:creationId xmlns:a16="http://schemas.microsoft.com/office/drawing/2014/main" id="{D35DC1D7-F6E5-4F33-A8FE-871CBE38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16846"/>
            <a:ext cx="8195310" cy="112279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 Limitations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Small sample size limited statistical power and precluded multivariable analysis.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No information on resistance-associated substitutions.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671CC4-6DD0-40E7-BA08-DC4DD6BE15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41193"/>
            <a:ext cx="8115300" cy="2061114"/>
          </a:xfrm>
          <a:prstGeom prst="rect">
            <a:avLst/>
          </a:prstGeom>
        </p:spPr>
      </p:pic>
      <p:sp>
        <p:nvSpPr>
          <p:cNvPr id="14" name="Segnaposto contenuto 12">
            <a:extLst>
              <a:ext uri="{FF2B5EF4-FFF2-40B4-BE49-F238E27FC236}">
                <a16:creationId xmlns:a16="http://schemas.microsoft.com/office/drawing/2014/main" id="{B23788DB-7DEA-4CE2-9A5B-C6CDE03BAC01}"/>
              </a:ext>
            </a:extLst>
          </p:cNvPr>
          <p:cNvSpPr txBox="1">
            <a:spLocks/>
          </p:cNvSpPr>
          <p:nvPr/>
        </p:nvSpPr>
        <p:spPr>
          <a:xfrm>
            <a:off x="628650" y="1157741"/>
            <a:ext cx="8115300" cy="45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Table 1. Results from other real-world studies of SOF/VEL/VOX effectiveness</a:t>
            </a:r>
          </a:p>
        </p:txBody>
      </p:sp>
    </p:spTree>
    <p:extLst>
      <p:ext uri="{BB962C8B-B14F-4D97-AF65-F5344CB8AC3E}">
        <p14:creationId xmlns:p14="http://schemas.microsoft.com/office/powerpoint/2010/main" val="863865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3" y="1143380"/>
            <a:ext cx="7110351" cy="2040360"/>
          </a:xfrm>
        </p:spPr>
        <p:txBody>
          <a:bodyPr>
            <a:noAutofit/>
          </a:bodyPr>
          <a:lstStyle/>
          <a:p>
            <a:r>
              <a:rPr lang="en-GB" b="1" dirty="0" err="1">
                <a:solidFill>
                  <a:schemeClr val="accent2"/>
                </a:solidFill>
              </a:rPr>
              <a:t>Pangenotypic</a:t>
            </a:r>
            <a:r>
              <a:rPr lang="en-GB" b="1" dirty="0">
                <a:solidFill>
                  <a:schemeClr val="accent2"/>
                </a:solidFill>
              </a:rPr>
              <a:t> Therapies glecaprevir-pibrentasvir (GLE-PIB) and sofosbuvir-velpatasvir-</a:t>
            </a:r>
            <a:r>
              <a:rPr lang="en-GB" b="1" dirty="0" err="1">
                <a:solidFill>
                  <a:schemeClr val="accent2"/>
                </a:solidFill>
              </a:rPr>
              <a:t>voxilaprevir</a:t>
            </a:r>
            <a:r>
              <a:rPr lang="en-GB" b="1" dirty="0">
                <a:solidFill>
                  <a:schemeClr val="accent2"/>
                </a:solidFill>
              </a:rPr>
              <a:t> (</a:t>
            </a:r>
            <a:r>
              <a:rPr lang="en-GB" b="1" dirty="0" err="1">
                <a:solidFill>
                  <a:schemeClr val="accent2"/>
                </a:solidFill>
              </a:rPr>
              <a:t>SOF</a:t>
            </a:r>
            <a:r>
              <a:rPr lang="en-GB" b="1" dirty="0">
                <a:solidFill>
                  <a:schemeClr val="accent2"/>
                </a:solidFill>
              </a:rPr>
              <a:t>-</a:t>
            </a:r>
            <a:r>
              <a:rPr lang="en-GB" b="1" dirty="0" err="1">
                <a:solidFill>
                  <a:schemeClr val="accent2"/>
                </a:solidFill>
              </a:rPr>
              <a:t>VEL</a:t>
            </a:r>
            <a:r>
              <a:rPr lang="en-GB" b="1" dirty="0">
                <a:solidFill>
                  <a:schemeClr val="accent2"/>
                </a:solidFill>
              </a:rPr>
              <a:t>-VOX) after failure with interferon (IFN)-free direct-acting antiviral (DAA) treatment for hepatitis C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2999" y="3336328"/>
            <a:ext cx="6858000" cy="700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b="1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800" b="1" dirty="0">
                <a:effectLst/>
                <a:ea typeface="Calibri" panose="020F0502020204030204" pitchFamily="34" charset="0"/>
              </a:rPr>
              <a:t>Steven L Flamm, 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800" b="1" dirty="0">
                <a:effectLst/>
                <a:ea typeface="Calibri" panose="020F0502020204030204" pitchFamily="34" charset="0"/>
              </a:rPr>
              <a:t>Naoky C Tsai, 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3</a:t>
            </a:r>
            <a:r>
              <a:rPr lang="en-US" sz="800" b="1" dirty="0">
                <a:effectLst/>
                <a:ea typeface="Calibri" panose="020F0502020204030204" pitchFamily="34" charset="0"/>
              </a:rPr>
              <a:t>Bruce R Bacon, 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4</a:t>
            </a:r>
            <a:r>
              <a:rPr lang="en-US" sz="800" b="1" dirty="0">
                <a:effectLst/>
                <a:ea typeface="Calibri" panose="020F0502020204030204" pitchFamily="34" charset="0"/>
              </a:rPr>
              <a:t>Michael P. Curry, 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5</a:t>
            </a:r>
            <a:r>
              <a:rPr lang="en-US" sz="800" b="1" dirty="0">
                <a:effectLst/>
                <a:ea typeface="Calibri" panose="020F0502020204030204" pitchFamily="34" charset="0"/>
              </a:rPr>
              <a:t>Scott Milligan, 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5</a:t>
            </a:r>
            <a:r>
              <a:rPr lang="en-US" sz="800" b="1" dirty="0">
                <a:effectLst/>
                <a:ea typeface="Calibri" panose="020F0502020204030204" pitchFamily="34" charset="0"/>
              </a:rPr>
              <a:t>Nicole Wick, 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6</a:t>
            </a:r>
            <a:r>
              <a:rPr lang="en-US" sz="800" b="1" dirty="0">
                <a:effectLst/>
                <a:ea typeface="Calibri" panose="020F0502020204030204" pitchFamily="34" charset="0"/>
              </a:rPr>
              <a:t>Zobair M </a:t>
            </a:r>
            <a:r>
              <a:rPr lang="en-US" sz="800" b="1" dirty="0" err="1">
                <a:effectLst/>
                <a:ea typeface="Calibri" panose="020F0502020204030204" pitchFamily="34" charset="0"/>
              </a:rPr>
              <a:t>Younossi</a:t>
            </a:r>
            <a:r>
              <a:rPr lang="en-US" sz="800" b="1" dirty="0">
                <a:effectLst/>
                <a:ea typeface="Calibri" panose="020F0502020204030204" pitchFamily="34" charset="0"/>
              </a:rPr>
              <a:t>, </a:t>
            </a:r>
            <a:r>
              <a:rPr lang="en-US" sz="800" b="1" baseline="30000" dirty="0">
                <a:effectLst/>
                <a:ea typeface="Calibri" panose="020F0502020204030204" pitchFamily="34" charset="0"/>
              </a:rPr>
              <a:t>4</a:t>
            </a:r>
            <a:r>
              <a:rPr lang="en-US" sz="800" b="1" dirty="0">
                <a:effectLst/>
                <a:ea typeface="Calibri" panose="020F0502020204030204" pitchFamily="34" charset="0"/>
              </a:rPr>
              <a:t>Nezam H </a:t>
            </a:r>
            <a:r>
              <a:rPr lang="en-US" sz="800" b="1" dirty="0" err="1">
                <a:effectLst/>
                <a:ea typeface="Calibri" panose="020F0502020204030204" pitchFamily="34" charset="0"/>
              </a:rPr>
              <a:t>Afdhal</a:t>
            </a:r>
            <a:endParaRPr lang="en-US" sz="800" b="1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US" sz="800" dirty="0">
                <a:effectLst/>
                <a:ea typeface="Calibri" panose="020F0502020204030204" pitchFamily="34" charset="0"/>
              </a:rPr>
              <a:t>Division of Hepatology, Northwestern University, Feinberg School of Medicine, Chicago, IL, USA, </a:t>
            </a:r>
            <a:r>
              <a:rPr lang="en-US" sz="80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z="800" dirty="0">
                <a:effectLst/>
                <a:ea typeface="Calibri" panose="020F0502020204030204" pitchFamily="34" charset="0"/>
              </a:rPr>
              <a:t>University of Hawaii, Honolulu, Hawaii, USA, </a:t>
            </a:r>
            <a:r>
              <a:rPr lang="en-US" sz="800" baseline="30000" dirty="0">
                <a:effectLst/>
                <a:ea typeface="Calibri" panose="020F0502020204030204" pitchFamily="34" charset="0"/>
              </a:rPr>
              <a:t>3</a:t>
            </a:r>
            <a:r>
              <a:rPr lang="en-US" sz="800" dirty="0">
                <a:effectLst/>
                <a:ea typeface="Calibri" panose="020F0502020204030204" pitchFamily="34" charset="0"/>
              </a:rPr>
              <a:t>Saint Louis University School of Medicine, St. Louis, Missouri, USA, </a:t>
            </a:r>
            <a:r>
              <a:rPr lang="en-US" sz="800" baseline="30000" dirty="0">
                <a:effectLst/>
                <a:ea typeface="Calibri" panose="020F0502020204030204" pitchFamily="34" charset="0"/>
              </a:rPr>
              <a:t>4</a:t>
            </a:r>
            <a:r>
              <a:rPr lang="en-US" sz="800" dirty="0">
                <a:effectLst/>
                <a:ea typeface="Calibri" panose="020F0502020204030204" pitchFamily="34" charset="0"/>
              </a:rPr>
              <a:t>Beth Israel Deaconess Medical Center, Boston, MA, USA, </a:t>
            </a:r>
            <a:r>
              <a:rPr lang="en-US" sz="800" baseline="30000" dirty="0">
                <a:effectLst/>
                <a:ea typeface="Calibri" panose="020F0502020204030204" pitchFamily="34" charset="0"/>
              </a:rPr>
              <a:t>5</a:t>
            </a:r>
            <a:r>
              <a:rPr lang="en-US" sz="800" dirty="0">
                <a:effectLst/>
                <a:ea typeface="Calibri" panose="020F0502020204030204" pitchFamily="34" charset="0"/>
              </a:rPr>
              <a:t>Trio Health Analytics, La Jolla, CA, USA, </a:t>
            </a:r>
            <a:r>
              <a:rPr lang="en-US" sz="800" baseline="30000" dirty="0">
                <a:effectLst/>
                <a:ea typeface="Calibri" panose="020F0502020204030204" pitchFamily="34" charset="0"/>
              </a:rPr>
              <a:t>6</a:t>
            </a:r>
            <a:r>
              <a:rPr lang="en-US" sz="800" dirty="0">
                <a:effectLst/>
                <a:ea typeface="Calibri" panose="020F0502020204030204" pitchFamily="34" charset="0"/>
              </a:rPr>
              <a:t>Center for Liver Diseases and Department of Medicine, Inova Fairfax Hospital, Falls Church, VA, USA</a:t>
            </a:r>
            <a:endParaRPr lang="it-IT" sz="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1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Background And Aim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Despite the remarkable effectiveness of IFN-free DAA treatment in real-world HCV care, treatment failures remain a challenge in disease eradication. </a:t>
            </a:r>
          </a:p>
          <a:p>
            <a:pPr>
              <a:lnSpc>
                <a:spcPct val="110000"/>
              </a:lnSpc>
            </a:pPr>
            <a:r>
              <a:rPr lang="en-GB" dirty="0"/>
              <a:t>Here, we examine outcomes with GLE-PIB or SOF-VEL-VOX after DAA failure/relapse.</a:t>
            </a:r>
          </a:p>
        </p:txBody>
      </p:sp>
    </p:spTree>
    <p:extLst>
      <p:ext uri="{BB962C8B-B14F-4D97-AF65-F5344CB8AC3E}">
        <p14:creationId xmlns:p14="http://schemas.microsoft.com/office/powerpoint/2010/main" val="166273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Inclusion: patients who failed or relapsed following IFN-free DAA therapy and were subsequently treated with GLE-PIB (n=55) or SOF-VEL-VOX (n=176) between Jul 2017 and Dec 2018 [FIGURE 1]. Data were collected electronically from providers and specialty pharmacies through Trio Health’s disease management program. Variable comparisons were via chi-square or Exact tests with subsequent z-tests for column proportions. Bonferroni correction was applied for repeated measures. Significantly different variables were used in a logistic regression to generate propensity scores for 1-1 matching without replacement with GLE-PIB as the test group. Therapy duration was not included in matching due to sample limitations. eGFR was calculated by CKD-Epi equation.</a:t>
            </a:r>
          </a:p>
          <a:p>
            <a:pPr>
              <a:lnSpc>
                <a:spcPct val="110000"/>
              </a:lnSpc>
            </a:pPr>
            <a:r>
              <a:rPr lang="en-GB" dirty="0"/>
              <a:t>Abbreviations: DCV = daclatasvir; SOF = sofosbuvir; EBR-GZR = elbasvir-grazoprevir; LDV = ledipasvir; </a:t>
            </a:r>
            <a:r>
              <a:rPr lang="en-GB" dirty="0" err="1"/>
              <a:t>PrOD</a:t>
            </a:r>
            <a:r>
              <a:rPr lang="en-GB" dirty="0"/>
              <a:t> = </a:t>
            </a:r>
            <a:r>
              <a:rPr lang="en-GB" dirty="0" err="1"/>
              <a:t>paritaprevir</a:t>
            </a:r>
            <a:r>
              <a:rPr lang="en-GB" dirty="0"/>
              <a:t>-ritonavir-</a:t>
            </a:r>
            <a:r>
              <a:rPr lang="en-GB" dirty="0" err="1"/>
              <a:t>ombitasvir</a:t>
            </a:r>
            <a:r>
              <a:rPr lang="en-GB" dirty="0"/>
              <a:t> + dasabuvir; SMV = </a:t>
            </a:r>
            <a:r>
              <a:rPr lang="en-GB" dirty="0" err="1"/>
              <a:t>simeprevir</a:t>
            </a:r>
            <a:r>
              <a:rPr lang="en-GB" dirty="0"/>
              <a:t>; RBV = ribavirin; VEL = </a:t>
            </a:r>
            <a:r>
              <a:rPr lang="en-GB" dirty="0" err="1"/>
              <a:t>velpatasvir</a:t>
            </a:r>
            <a:r>
              <a:rPr lang="en-GB" dirty="0"/>
              <a:t>; PP = Per Protocol; ITT = Intent to Treat; GT = genotype; HTN = hypertension; HCC = hepatocellular carcinoma; HLD = </a:t>
            </a:r>
            <a:r>
              <a:rPr lang="en-GB" dirty="0" err="1"/>
              <a:t>hyperlipidemia</a:t>
            </a:r>
            <a:r>
              <a:rPr lang="en-GB" dirty="0"/>
              <a:t>; PPI = proton pump inhibitor; CKD = Chronic Kidney Disease.</a:t>
            </a:r>
          </a:p>
        </p:txBody>
      </p:sp>
    </p:spTree>
    <p:extLst>
      <p:ext uri="{BB962C8B-B14F-4D97-AF65-F5344CB8AC3E}">
        <p14:creationId xmlns:p14="http://schemas.microsoft.com/office/powerpoint/2010/main" val="1678424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059C90-57A7-4838-8CEE-FE6DD839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" y="1479994"/>
            <a:ext cx="8627745" cy="2183511"/>
          </a:xfrm>
          <a:prstGeom prst="rect">
            <a:avLst/>
          </a:prstGeom>
        </p:spPr>
      </p:pic>
      <p:sp>
        <p:nvSpPr>
          <p:cNvPr id="9" name="Segnaposto contenuto 12">
            <a:extLst>
              <a:ext uri="{FF2B5EF4-FFF2-40B4-BE49-F238E27FC236}">
                <a16:creationId xmlns:a16="http://schemas.microsoft.com/office/drawing/2014/main" id="{60717D9D-43FB-4448-985B-E496222C22B8}"/>
              </a:ext>
            </a:extLst>
          </p:cNvPr>
          <p:cNvSpPr txBox="1">
            <a:spLocks/>
          </p:cNvSpPr>
          <p:nvPr/>
        </p:nvSpPr>
        <p:spPr>
          <a:xfrm>
            <a:off x="611506" y="807718"/>
            <a:ext cx="7920989" cy="41148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GB" sz="1800" dirty="0"/>
              <a:t>Figure 1: Selection Of Study Population</a:t>
            </a:r>
          </a:p>
        </p:txBody>
      </p:sp>
    </p:spTree>
    <p:extLst>
      <p:ext uri="{BB962C8B-B14F-4D97-AF65-F5344CB8AC3E}">
        <p14:creationId xmlns:p14="http://schemas.microsoft.com/office/powerpoint/2010/main" val="4043090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In comparison to SOF-VEL-VOX, the GLE-PIB group had a higher percentage of baseline eGFR &lt;30 ml/min (8% v. 1%, p=0.015), GT2 HCV (9% v 2%, p=0.040), hypertension (60% v. 42%, p=0.016), and care at academic </a:t>
            </a:r>
            <a:r>
              <a:rPr lang="en-GB" dirty="0" err="1"/>
              <a:t>centers</a:t>
            </a:r>
            <a:r>
              <a:rPr lang="en-GB" dirty="0"/>
              <a:t> (42% v. 26%, p=0.021) [TABLE 1].</a:t>
            </a:r>
          </a:p>
          <a:p>
            <a:pPr>
              <a:lnSpc>
                <a:spcPct val="110000"/>
              </a:lnSpc>
            </a:pPr>
            <a:r>
              <a:rPr lang="en-GB" dirty="0"/>
              <a:t>GLE-PIB and SOF-VEL-VOX treatment groups were not significantly different for age, gender, insurance, ribavirin, anxiety, depression, diabetes, HCC, HIV, or HBV and had characteristics of GT1 (82% GLE-PIB v. 78% SOF-VEL-VOX, p=0.589) and baseline FIB4 &gt;3.25 (37% GLE-PIB v. 38% SOF-VEL-VOX, p=0.651).</a:t>
            </a:r>
          </a:p>
          <a:p>
            <a:pPr>
              <a:lnSpc>
                <a:spcPct val="110000"/>
              </a:lnSpc>
            </a:pPr>
            <a:r>
              <a:rPr lang="en-GB" dirty="0"/>
              <a:t>Therapy duration for GLE-PIB was 16 weeks (69%), 12 weeks (16%), and 8 weeks (15%); for SOF-VEL-VOX, 99% patients received 12 weeks (p&lt;0.001).</a:t>
            </a:r>
          </a:p>
          <a:p>
            <a:pPr>
              <a:lnSpc>
                <a:spcPct val="110000"/>
              </a:lnSpc>
            </a:pPr>
            <a:r>
              <a:rPr lang="en-GB" dirty="0"/>
              <a:t>Prior therapy was mostly LDV-SOF for both GLE-PIB (64%) and SOF-VEL-VOX (58%).</a:t>
            </a:r>
          </a:p>
        </p:txBody>
      </p:sp>
    </p:spTree>
    <p:extLst>
      <p:ext uri="{BB962C8B-B14F-4D97-AF65-F5344CB8AC3E}">
        <p14:creationId xmlns:p14="http://schemas.microsoft.com/office/powerpoint/2010/main" val="400556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SVR rates were significantly lower for GLE-PIB compared to SOF-VEL-VOX for both intent to treat (ITT, 84% v. 94%, p=0.017) and per protocol (PP, 85% v. 98%, p&lt;0.001) populations [TABLE 2].</a:t>
            </a:r>
          </a:p>
          <a:p>
            <a:pPr>
              <a:lnSpc>
                <a:spcPct val="110000"/>
              </a:lnSpc>
            </a:pPr>
            <a:r>
              <a:rPr lang="en-GB" dirty="0"/>
              <a:t>After propensity score matching, treatment groups (n=39 pairs) significantly differed only by therapy duration (GLE-PIB 69% 16 weeks, 15% 12 weeks, 15% 8 weeks v. SOF-VEL-VOX 100% 12 weeks, p&lt;0.001) and had the following characteristics: 95% GT1, 5% GT 3, 100% eGFR&gt;30 ml/min, 33% (GLE-PIB) to 36% (SOF-VEL-VOX) FIB4 &gt;3.25, and prior therapy predominantly LDV-SOF (80%) [TABLE 1].</a:t>
            </a:r>
          </a:p>
          <a:p>
            <a:pPr>
              <a:lnSpc>
                <a:spcPct val="110000"/>
              </a:lnSpc>
            </a:pPr>
            <a:r>
              <a:rPr lang="en-GB" dirty="0"/>
              <a:t>In the matched sample, SVR rates were significantly lower for GLE-PIB compared to SOF-VEL-VOX for ITT (85% v. 97%, p=0.048) and PP (85% v. 100%, p=0.012) [TABLE 3].</a:t>
            </a:r>
          </a:p>
          <a:p>
            <a:pPr>
              <a:lnSpc>
                <a:spcPct val="110000"/>
              </a:lnSpc>
            </a:pPr>
            <a:r>
              <a:rPr lang="en-GB" dirty="0"/>
              <a:t>Overall, failure to achieve SVR with SOF-VEL-VOX in the ITT population was due to discontinuation (4/10), LTFU (1/10), death (2/10), and virologic failure (3/10) [TABLE 4]. In the ITT population receiving GLE-PIB, failure to achieve SVR was due to virologic failure (8/9) and treatment discontinuation (1/9) [TABLE 5].</a:t>
            </a:r>
          </a:p>
        </p:txBody>
      </p:sp>
    </p:spTree>
    <p:extLst>
      <p:ext uri="{BB962C8B-B14F-4D97-AF65-F5344CB8AC3E}">
        <p14:creationId xmlns:p14="http://schemas.microsoft.com/office/powerpoint/2010/main" val="139222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Introduction</a:t>
            </a:r>
          </a:p>
        </p:txBody>
      </p:sp>
      <p:sp>
        <p:nvSpPr>
          <p:cNvPr id="4" name="Segnaposto contenuto 12">
            <a:extLst>
              <a:ext uri="{FF2B5EF4-FFF2-40B4-BE49-F238E27FC236}">
                <a16:creationId xmlns:a16="http://schemas.microsoft.com/office/drawing/2014/main" id="{C6455BFE-FCD6-49C6-BC44-11A32B80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7572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Marginalised populations including people with mental illness are disproportionally affected by chronic hepatitis C (CHC).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CC812-5163-43A6-8356-0697330CC3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22" y="2571750"/>
            <a:ext cx="7198156" cy="14872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25EBE3-36C7-4BBD-9113-E5EA6E3DB8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120"/>
          <a:stretch/>
        </p:blipFill>
        <p:spPr>
          <a:xfrm>
            <a:off x="1676753" y="506975"/>
            <a:ext cx="5790494" cy="414453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3FC33F-8B93-9D48-8856-7B9B5058F0D4}"/>
              </a:ext>
            </a:extLst>
          </p:cNvPr>
          <p:cNvSpPr txBox="1"/>
          <p:nvPr/>
        </p:nvSpPr>
        <p:spPr>
          <a:xfrm>
            <a:off x="7467247" y="4494891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chemeClr val="bg1">
                    <a:lumMod val="65000"/>
                  </a:schemeClr>
                </a:solidFill>
              </a:rPr>
              <a:t>continua</a:t>
            </a:r>
          </a:p>
        </p:txBody>
      </p:sp>
    </p:spTree>
    <p:extLst>
      <p:ext uri="{BB962C8B-B14F-4D97-AF65-F5344CB8AC3E}">
        <p14:creationId xmlns:p14="http://schemas.microsoft.com/office/powerpoint/2010/main" val="3809348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1668CEC-CF37-394D-8DD6-F19BB11F5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3" t="59880" b="1"/>
          <a:stretch/>
        </p:blipFill>
        <p:spPr>
          <a:xfrm>
            <a:off x="1608423" y="1696595"/>
            <a:ext cx="5788800" cy="2801385"/>
          </a:xfrm>
          <a:prstGeom prst="rect">
            <a:avLst/>
          </a:prstGeom>
        </p:spPr>
      </p:pic>
      <p:pic>
        <p:nvPicPr>
          <p:cNvPr id="7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647B38-75A8-4C48-807C-02E76236F5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013"/>
          <a:stretch/>
        </p:blipFill>
        <p:spPr>
          <a:xfrm>
            <a:off x="1608423" y="646519"/>
            <a:ext cx="5788800" cy="96784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32F0C1-CE42-BC45-9496-901FE5BE70B0}"/>
              </a:ext>
            </a:extLst>
          </p:cNvPr>
          <p:cNvSpPr txBox="1"/>
          <p:nvPr/>
        </p:nvSpPr>
        <p:spPr>
          <a:xfrm>
            <a:off x="1275449" y="700309"/>
            <a:ext cx="429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dirty="0">
                <a:solidFill>
                  <a:schemeClr val="bg1">
                    <a:lumMod val="65000"/>
                  </a:schemeClr>
                </a:solidFill>
              </a:rPr>
              <a:t>segue</a:t>
            </a:r>
          </a:p>
        </p:txBody>
      </p:sp>
    </p:spTree>
    <p:extLst>
      <p:ext uri="{BB962C8B-B14F-4D97-AF65-F5344CB8AC3E}">
        <p14:creationId xmlns:p14="http://schemas.microsoft.com/office/powerpoint/2010/main" val="694821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E1EB07-7077-4625-A3B7-F0548B701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0" y="539374"/>
            <a:ext cx="6120000" cy="2285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06024-4026-4DD3-B582-9EDFF25C4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0" y="2957148"/>
            <a:ext cx="6120000" cy="16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37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F6DF8-7FE4-4EB3-BD6E-BE0507F7C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920713"/>
            <a:ext cx="8640000" cy="35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72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C388C-4A35-40D7-80E2-797E65885A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1052362"/>
            <a:ext cx="8640000" cy="32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8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In HCV-infected patients with prior DAA failure/relapse, significantly higher ITT and PP SVR rates were observed with SOF-VEL-VOX compared to GLE-PIB both before and after adjustment for clinical differences.</a:t>
            </a:r>
          </a:p>
        </p:txBody>
      </p:sp>
    </p:spTree>
    <p:extLst>
      <p:ext uri="{BB962C8B-B14F-4D97-AF65-F5344CB8AC3E}">
        <p14:creationId xmlns:p14="http://schemas.microsoft.com/office/powerpoint/2010/main" val="228527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Aim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We sought to achieve inpatient and community mental health CHC micro-elimination in Western Sydney, Australia.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55200-7909-4A27-AB53-1139E1CCA2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" y="1336595"/>
            <a:ext cx="8823960" cy="3026739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347701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To date, 716 patients have been screened, 41% (n=293) were inpatients while 59% (n=422) were within the community mental health setting (Figure 1). </a:t>
            </a:r>
          </a:p>
          <a:p>
            <a:pPr>
              <a:lnSpc>
                <a:spcPct val="110000"/>
              </a:lnSpc>
            </a:pPr>
            <a:r>
              <a:rPr lang="en-GB" dirty="0"/>
              <a:t>During the latter half of the project, the availability of a pathology collector at community clinics reduced the time between initial contact and blood collection and increased likelihood of consent to testing, in many instances initial contact resulted in screening on </a:t>
            </a:r>
            <a:r>
              <a:rPr lang="en-GB" dirty="0" err="1"/>
              <a:t>theday</a:t>
            </a:r>
            <a:r>
              <a:rPr lang="en-GB" dirty="0"/>
              <a:t> same.</a:t>
            </a:r>
          </a:p>
        </p:txBody>
      </p:sp>
    </p:spTree>
    <p:extLst>
      <p:ext uri="{BB962C8B-B14F-4D97-AF65-F5344CB8AC3E}">
        <p14:creationId xmlns:p14="http://schemas.microsoft.com/office/powerpoint/2010/main" val="422492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CB6C4B-5FB1-447D-902B-27BC31DBD0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13" y="523461"/>
            <a:ext cx="8545771" cy="3811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4ACB7B-2A3E-40BC-8092-C3B6CB354B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160" y="4228532"/>
            <a:ext cx="6539679" cy="4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Eleven inpatients commenced treatment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4 achieved a sustained </a:t>
            </a:r>
            <a:r>
              <a:rPr lang="en-GB" dirty="0" err="1"/>
              <a:t>virological</a:t>
            </a:r>
            <a:r>
              <a:rPr lang="en-GB" dirty="0"/>
              <a:t> response (SVR)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6 are awaiting week 12 results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1 treatment failure</a:t>
            </a:r>
          </a:p>
          <a:p>
            <a:pPr>
              <a:lnSpc>
                <a:spcPct val="110000"/>
              </a:lnSpc>
            </a:pPr>
            <a:r>
              <a:rPr lang="en-GB" dirty="0"/>
              <a:t>Five others are awaiting treatment</a:t>
            </a:r>
          </a:p>
          <a:p>
            <a:pPr>
              <a:lnSpc>
                <a:spcPct val="110000"/>
              </a:lnSpc>
            </a:pPr>
            <a:r>
              <a:rPr lang="en-GB" dirty="0"/>
              <a:t>3 were discharged and require further follow up</a:t>
            </a:r>
          </a:p>
          <a:p>
            <a:pPr>
              <a:lnSpc>
                <a:spcPct val="110000"/>
              </a:lnSpc>
            </a:pPr>
            <a:r>
              <a:rPr lang="en-GB" dirty="0"/>
              <a:t>4 refused treatment (Figure 2)</a:t>
            </a:r>
          </a:p>
        </p:txBody>
      </p:sp>
    </p:spTree>
    <p:extLst>
      <p:ext uri="{BB962C8B-B14F-4D97-AF65-F5344CB8AC3E}">
        <p14:creationId xmlns:p14="http://schemas.microsoft.com/office/powerpoint/2010/main" val="280791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4BC981-85F6-469D-8A7E-B7F613DAA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61" y="703583"/>
            <a:ext cx="7531277" cy="4119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A71231-867A-4895-B5D5-E977D2B67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61" y="703583"/>
            <a:ext cx="633099" cy="1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8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2130</Words>
  <Application>Microsoft Macintosh PowerPoint</Application>
  <PresentationFormat>Presentazione su schermo (16:9)</PresentationFormat>
  <Paragraphs>122</Paragraphs>
  <Slides>35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 Introduction</vt:lpstr>
      <vt:lpstr> Aim</vt:lpstr>
      <vt:lpstr> Method</vt:lpstr>
      <vt:lpstr> Results</vt:lpstr>
      <vt:lpstr>Presentazione standard di PowerPoint</vt:lpstr>
      <vt:lpstr> Results</vt:lpstr>
      <vt:lpstr>Presentazione standard di PowerPoint</vt:lpstr>
      <vt:lpstr> Results</vt:lpstr>
      <vt:lpstr>Presentazione standard di PowerPoint</vt:lpstr>
      <vt:lpstr> Conclusions</vt:lpstr>
      <vt:lpstr>Presentazione standard di PowerPoint</vt:lpstr>
      <vt:lpstr> Introduction</vt:lpstr>
      <vt:lpstr> Methods</vt:lpstr>
      <vt:lpstr> Methods</vt:lpstr>
      <vt:lpstr> Methods</vt:lpstr>
      <vt:lpstr> Results</vt:lpstr>
      <vt:lpstr>Presentazione standard di PowerPoint</vt:lpstr>
      <vt:lpstr>Presentazione standard di PowerPoint</vt:lpstr>
      <vt:lpstr>Presentazione standard di PowerPoint</vt:lpstr>
      <vt:lpstr> Conclusions</vt:lpstr>
      <vt:lpstr> Conclusions</vt:lpstr>
      <vt:lpstr>Presentazione standard di PowerPoint</vt:lpstr>
      <vt:lpstr> Background And Aim</vt:lpstr>
      <vt:lpstr> Methods</vt:lpstr>
      <vt:lpstr>Presentazione standard di PowerPoint</vt:lpstr>
      <vt:lpstr> Results</vt:lpstr>
      <vt:lpstr> Results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EASL2020</dc:title>
  <dc:subject/>
  <dc:creator>Giorgio Mantovani</dc:creator>
  <cp:keywords/>
  <dc:description/>
  <cp:lastModifiedBy>Giorgio Mantovani</cp:lastModifiedBy>
  <cp:revision>131</cp:revision>
  <dcterms:created xsi:type="dcterms:W3CDTF">2019-04-12T11:26:00Z</dcterms:created>
  <dcterms:modified xsi:type="dcterms:W3CDTF">2020-09-10T18:58:44Z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