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71" r:id="rId2"/>
    <p:sldId id="272" r:id="rId3"/>
    <p:sldId id="256" r:id="rId4"/>
    <p:sldId id="273" r:id="rId5"/>
    <p:sldId id="274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F3"/>
    <a:srgbClr val="BFCAD0"/>
    <a:srgbClr val="D4B68D"/>
    <a:srgbClr val="BB6031"/>
    <a:srgbClr val="34C2F2"/>
    <a:srgbClr val="0376AF"/>
    <a:srgbClr val="969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/>
    <p:restoredTop sz="94522"/>
  </p:normalViewPr>
  <p:slideViewPr>
    <p:cSldViewPr snapToGrid="0" snapToObjects="1">
      <p:cViewPr varScale="1">
        <p:scale>
          <a:sx n="150" d="100"/>
          <a:sy n="150" d="100"/>
        </p:scale>
        <p:origin x="70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823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47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61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603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017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1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78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13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49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03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6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2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3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06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44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63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4710" y="2928774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1E7F2-9343-2644-8855-87A6192594F9}"/>
              </a:ext>
            </a:extLst>
          </p:cNvPr>
          <p:cNvSpPr txBox="1"/>
          <p:nvPr userDrawn="1"/>
        </p:nvSpPr>
        <p:spPr>
          <a:xfrm>
            <a:off x="2722776" y="70661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sulle patologie del fegato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79A090-52FC-064D-BD53-9E745E2CD2B5}"/>
              </a:ext>
            </a:extLst>
          </p:cNvPr>
          <p:cNvSpPr/>
          <p:nvPr userDrawn="1"/>
        </p:nvSpPr>
        <p:spPr>
          <a:xfrm>
            <a:off x="787179" y="1009815"/>
            <a:ext cx="7680959" cy="3220279"/>
          </a:xfrm>
          <a:prstGeom prst="rect">
            <a:avLst/>
          </a:prstGeom>
          <a:solidFill>
            <a:srgbClr val="EF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523592"/>
            <a:ext cx="685800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39F22E-6A1F-B342-9CF6-C375C4F002E4}"/>
              </a:ext>
            </a:extLst>
          </p:cNvPr>
          <p:cNvSpPr txBox="1"/>
          <p:nvPr userDrawn="1"/>
        </p:nvSpPr>
        <p:spPr>
          <a:xfrm>
            <a:off x="2032362" y="6874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EASL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| Focus sulle patologie del fegato</a:t>
            </a:r>
          </a:p>
        </p:txBody>
      </p:sp>
    </p:spTree>
    <p:extLst>
      <p:ext uri="{BB962C8B-B14F-4D97-AF65-F5344CB8AC3E}">
        <p14:creationId xmlns:p14="http://schemas.microsoft.com/office/powerpoint/2010/main" val="17775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100"/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02B52F-FC34-9748-A74F-04917A9636D2}"/>
              </a:ext>
            </a:extLst>
          </p:cNvPr>
          <p:cNvSpPr txBox="1"/>
          <p:nvPr userDrawn="1"/>
        </p:nvSpPr>
        <p:spPr>
          <a:xfrm>
            <a:off x="2722776" y="201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sulle patologie del fegato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1B2C1E2-B360-1B45-ACE9-7BE08699CBA8}"/>
              </a:ext>
            </a:extLst>
          </p:cNvPr>
          <p:cNvGrpSpPr/>
          <p:nvPr userDrawn="1"/>
        </p:nvGrpSpPr>
        <p:grpSpPr>
          <a:xfrm>
            <a:off x="114366" y="86082"/>
            <a:ext cx="879600" cy="879762"/>
            <a:chOff x="2502288" y="98612"/>
            <a:chExt cx="879600" cy="87976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C5DD682-84AA-3846-A510-1102994AF5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02288" y="98612"/>
              <a:ext cx="270000" cy="262108"/>
            </a:xfrm>
            <a:prstGeom prst="rect">
              <a:avLst/>
            </a:prstGeom>
            <a:solidFill>
              <a:srgbClr val="037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304B249-A61E-4048-A970-D1635694FB50}"/>
                </a:ext>
              </a:extLst>
            </p:cNvPr>
            <p:cNvSpPr/>
            <p:nvPr userDrawn="1"/>
          </p:nvSpPr>
          <p:spPr>
            <a:xfrm>
              <a:off x="2654688" y="251012"/>
              <a:ext cx="270000" cy="270162"/>
            </a:xfrm>
            <a:prstGeom prst="rect">
              <a:avLst/>
            </a:prstGeom>
            <a:solidFill>
              <a:srgbClr val="34C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57C7EBD-0B4C-5A41-9F33-5293A84207C2}"/>
                </a:ext>
              </a:extLst>
            </p:cNvPr>
            <p:cNvSpPr/>
            <p:nvPr userDrawn="1"/>
          </p:nvSpPr>
          <p:spPr>
            <a:xfrm>
              <a:off x="2807088" y="403412"/>
              <a:ext cx="270000" cy="270162"/>
            </a:xfrm>
            <a:prstGeom prst="rect">
              <a:avLst/>
            </a:prstGeom>
            <a:solidFill>
              <a:srgbClr val="BB6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D0F333B-0B95-7341-94C9-C8562D93C528}"/>
                </a:ext>
              </a:extLst>
            </p:cNvPr>
            <p:cNvSpPr/>
            <p:nvPr userDrawn="1"/>
          </p:nvSpPr>
          <p:spPr>
            <a:xfrm>
              <a:off x="2959488" y="555812"/>
              <a:ext cx="270000" cy="270162"/>
            </a:xfrm>
            <a:prstGeom prst="rect">
              <a:avLst/>
            </a:prstGeom>
            <a:solidFill>
              <a:srgbClr val="D4B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B6A1E9C-9DF0-3742-AF53-45A022908280}"/>
                </a:ext>
              </a:extLst>
            </p:cNvPr>
            <p:cNvSpPr/>
            <p:nvPr userDrawn="1"/>
          </p:nvSpPr>
          <p:spPr>
            <a:xfrm>
              <a:off x="3111888" y="708212"/>
              <a:ext cx="270000" cy="270162"/>
            </a:xfrm>
            <a:prstGeom prst="rect">
              <a:avLst/>
            </a:prstGeom>
            <a:solidFill>
              <a:srgbClr val="BFC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0C32471-4694-7940-B3B4-DC665C0F3CF3}"/>
              </a:ext>
            </a:extLst>
          </p:cNvPr>
          <p:cNvGrpSpPr/>
          <p:nvPr userDrawn="1"/>
        </p:nvGrpSpPr>
        <p:grpSpPr>
          <a:xfrm flipH="1">
            <a:off x="8265746" y="4257366"/>
            <a:ext cx="771600" cy="771600"/>
            <a:chOff x="2618583" y="98612"/>
            <a:chExt cx="771600" cy="77160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3DBE695-B6C6-714A-A92A-925C8F1E246B}"/>
                </a:ext>
              </a:extLst>
            </p:cNvPr>
            <p:cNvSpPr>
              <a:spLocks/>
            </p:cNvSpPr>
            <p:nvPr userDrawn="1"/>
          </p:nvSpPr>
          <p:spPr>
            <a:xfrm>
              <a:off x="2618583" y="98612"/>
              <a:ext cx="162000" cy="162000"/>
            </a:xfrm>
            <a:prstGeom prst="rect">
              <a:avLst/>
            </a:prstGeom>
            <a:solidFill>
              <a:srgbClr val="037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19FBD67-5EAD-7541-B2B9-6E15F0A0D34E}"/>
                </a:ext>
              </a:extLst>
            </p:cNvPr>
            <p:cNvSpPr>
              <a:spLocks/>
            </p:cNvSpPr>
            <p:nvPr userDrawn="1"/>
          </p:nvSpPr>
          <p:spPr>
            <a:xfrm>
              <a:off x="2770983" y="251012"/>
              <a:ext cx="162000" cy="162000"/>
            </a:xfrm>
            <a:prstGeom prst="rect">
              <a:avLst/>
            </a:prstGeom>
            <a:solidFill>
              <a:srgbClr val="34C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332571D-9A96-9A43-B9A6-61D3657B05D9}"/>
                </a:ext>
              </a:extLst>
            </p:cNvPr>
            <p:cNvSpPr>
              <a:spLocks/>
            </p:cNvSpPr>
            <p:nvPr userDrawn="1"/>
          </p:nvSpPr>
          <p:spPr>
            <a:xfrm>
              <a:off x="2923383" y="403412"/>
              <a:ext cx="162000" cy="162000"/>
            </a:xfrm>
            <a:prstGeom prst="rect">
              <a:avLst/>
            </a:prstGeom>
            <a:solidFill>
              <a:srgbClr val="BB6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66C0EF0-9BF8-FD4E-BC62-5A09F07118BB}"/>
                </a:ext>
              </a:extLst>
            </p:cNvPr>
            <p:cNvSpPr>
              <a:spLocks/>
            </p:cNvSpPr>
            <p:nvPr userDrawn="1"/>
          </p:nvSpPr>
          <p:spPr>
            <a:xfrm>
              <a:off x="3075783" y="555812"/>
              <a:ext cx="162000" cy="162000"/>
            </a:xfrm>
            <a:prstGeom prst="rect">
              <a:avLst/>
            </a:prstGeom>
            <a:solidFill>
              <a:srgbClr val="D4B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ED2FB95-8A76-124F-A30C-2240667E7681}"/>
                </a:ext>
              </a:extLst>
            </p:cNvPr>
            <p:cNvSpPr>
              <a:spLocks/>
            </p:cNvSpPr>
            <p:nvPr userDrawn="1"/>
          </p:nvSpPr>
          <p:spPr>
            <a:xfrm>
              <a:off x="3228183" y="708212"/>
              <a:ext cx="162000" cy="162000"/>
            </a:xfrm>
            <a:prstGeom prst="rect">
              <a:avLst/>
            </a:prstGeom>
            <a:solidFill>
              <a:srgbClr val="BFC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7" name="Segnaposto contenuto 11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146884" y="4865505"/>
            <a:ext cx="850232" cy="24785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48135CF-CCB5-FC42-9CBD-970A60278D18}"/>
              </a:ext>
            </a:extLst>
          </p:cNvPr>
          <p:cNvSpPr/>
          <p:nvPr userDrawn="1"/>
        </p:nvSpPr>
        <p:spPr>
          <a:xfrm>
            <a:off x="0" y="0"/>
            <a:ext cx="9144000" cy="409572"/>
          </a:xfrm>
          <a:prstGeom prst="rect">
            <a:avLst/>
          </a:prstGeom>
          <a:solidFill>
            <a:srgbClr val="96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92803" y="2841224"/>
            <a:ext cx="7641077" cy="401934"/>
          </a:xfrm>
        </p:spPr>
        <p:txBody>
          <a:bodyPr/>
          <a:lstStyle/>
          <a:p>
            <a:r>
              <a:rPr lang="en-GB" dirty="0"/>
              <a:t>HBV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BE451-9930-4190-9B1A-52A283E08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177" y="456256"/>
            <a:ext cx="6343645" cy="43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3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3" y="1168398"/>
            <a:ext cx="7110351" cy="1745581"/>
          </a:xfrm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chemeClr val="accent2"/>
                </a:solidFill>
              </a:rPr>
              <a:t>Tenofovir Alafenamide is effective and safe for chronic hepatitis B patients with Advanced fibrosis and partial virologic responses to</a:t>
            </a:r>
            <a:br>
              <a:rPr lang="en-GB" sz="2200" b="1" dirty="0">
                <a:solidFill>
                  <a:schemeClr val="accent2"/>
                </a:solidFill>
              </a:rPr>
            </a:br>
            <a:r>
              <a:rPr lang="en-GB" sz="2200" b="1" dirty="0">
                <a:solidFill>
                  <a:schemeClr val="accent2"/>
                </a:solidFill>
              </a:rPr>
              <a:t>prior oral </a:t>
            </a:r>
            <a:r>
              <a:rPr lang="en-GB" sz="2200" b="1" dirty="0" err="1">
                <a:solidFill>
                  <a:schemeClr val="accent2"/>
                </a:solidFill>
              </a:rPr>
              <a:t>nucleos</a:t>
            </a:r>
            <a:r>
              <a:rPr lang="en-GB" sz="2200" b="1" dirty="0">
                <a:solidFill>
                  <a:schemeClr val="accent2"/>
                </a:solidFill>
              </a:rPr>
              <a:t>(t)ide analogues –</a:t>
            </a:r>
            <a:br>
              <a:rPr lang="en-GB" sz="2200" b="1" dirty="0">
                <a:solidFill>
                  <a:schemeClr val="accent2"/>
                </a:solidFill>
              </a:rPr>
            </a:br>
            <a:r>
              <a:rPr lang="en-GB" sz="2200" b="1" dirty="0">
                <a:solidFill>
                  <a:schemeClr val="accent2"/>
                </a:solidFill>
              </a:rPr>
              <a:t>An Interim report of "</a:t>
            </a:r>
            <a:r>
              <a:rPr lang="en-GB" sz="2200" b="1" dirty="0" err="1">
                <a:solidFill>
                  <a:schemeClr val="accent2"/>
                </a:solidFill>
              </a:rPr>
              <a:t>ESTAB-AFPVR</a:t>
            </a:r>
            <a:r>
              <a:rPr lang="en-GB" sz="2200" b="1" dirty="0">
                <a:solidFill>
                  <a:schemeClr val="accent2"/>
                </a:solidFill>
              </a:rPr>
              <a:t>"</a:t>
            </a:r>
            <a:endParaRPr lang="it-IT" sz="2200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2998" y="2963823"/>
            <a:ext cx="6858000" cy="1270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700" b="1" dirty="0"/>
              <a:t>Ming-Lun Yeh</a:t>
            </a:r>
            <a:r>
              <a:rPr lang="it-IT" sz="700" b="1" baseline="30000" dirty="0"/>
              <a:t>1</a:t>
            </a:r>
            <a:r>
              <a:rPr lang="it-IT" sz="700" b="1" dirty="0"/>
              <a:t>, Chi-Yi Chen</a:t>
            </a:r>
            <a:r>
              <a:rPr lang="it-IT" sz="700" b="1" baseline="30000" dirty="0"/>
              <a:t>2</a:t>
            </a:r>
            <a:r>
              <a:rPr lang="it-IT" sz="700" b="1" dirty="0"/>
              <a:t>, Pin-Nan Cheng</a:t>
            </a:r>
            <a:r>
              <a:rPr lang="it-IT" sz="700" b="1" baseline="30000" dirty="0"/>
              <a:t>3</a:t>
            </a:r>
            <a:r>
              <a:rPr lang="it-IT" sz="700" b="1" dirty="0"/>
              <a:t>, Ming-Jong Bair</a:t>
            </a:r>
            <a:r>
              <a:rPr lang="it-IT" sz="700" b="1" baseline="30000" dirty="0"/>
              <a:t>4</a:t>
            </a:r>
            <a:r>
              <a:rPr lang="it-IT" sz="700" b="1" dirty="0"/>
              <a:t>, Jyh-Jou Chen</a:t>
            </a:r>
            <a:r>
              <a:rPr lang="it-IT" sz="700" b="1" baseline="30000" dirty="0"/>
              <a:t>5</a:t>
            </a:r>
            <a:r>
              <a:rPr lang="it-IT" sz="700" b="1" dirty="0"/>
              <a:t>, Ching-Chu Lo</a:t>
            </a:r>
            <a:r>
              <a:rPr lang="it-IT" sz="700" b="1" baseline="30000" dirty="0"/>
              <a:t>6</a:t>
            </a:r>
            <a:r>
              <a:rPr lang="it-IT" sz="700" b="1" dirty="0"/>
              <a:t>, Chi-Ming Tai</a:t>
            </a:r>
            <a:r>
              <a:rPr lang="it-IT" sz="700" b="1" baseline="30000" dirty="0"/>
              <a:t>7</a:t>
            </a:r>
            <a:r>
              <a:rPr lang="it-IT" sz="700" b="1" dirty="0"/>
              <a:t>, Ching-Yang Tsai</a:t>
            </a:r>
            <a:r>
              <a:rPr lang="it-IT" sz="700" b="1" baseline="30000" dirty="0"/>
              <a:t>8</a:t>
            </a:r>
            <a:r>
              <a:rPr lang="it-IT" sz="700" b="1" dirty="0"/>
              <a:t>, Kuo-Chih Tseng</a:t>
            </a:r>
            <a:r>
              <a:rPr lang="it-IT" sz="700" b="1" baseline="30000" dirty="0"/>
              <a:t>9</a:t>
            </a:r>
            <a:r>
              <a:rPr lang="it-IT" sz="700" b="1" dirty="0"/>
              <a:t>, Chien-Hung Chen</a:t>
            </a:r>
            <a:r>
              <a:rPr lang="it-IT" sz="700" b="1" baseline="30000" dirty="0"/>
              <a:t>10</a:t>
            </a:r>
            <a:r>
              <a:rPr lang="it-IT" sz="700" b="1" dirty="0"/>
              <a:t>, Chao-Hung Hung</a:t>
            </a:r>
            <a:r>
              <a:rPr lang="it-IT" sz="700" b="1" baseline="30000" dirty="0"/>
              <a:t>11</a:t>
            </a:r>
            <a:r>
              <a:rPr lang="it-IT" sz="700" b="1" dirty="0"/>
              <a:t>, Jee-Fu Huang</a:t>
            </a:r>
            <a:r>
              <a:rPr lang="it-IT" sz="700" b="1" baseline="30000" dirty="0"/>
              <a:t>1</a:t>
            </a:r>
            <a:r>
              <a:rPr lang="it-IT" sz="700" b="1" dirty="0"/>
              <a:t>, Chia-Yen Dai</a:t>
            </a:r>
            <a:r>
              <a:rPr lang="it-IT" sz="700" b="1" baseline="30000" dirty="0"/>
              <a:t>1</a:t>
            </a:r>
            <a:r>
              <a:rPr lang="it-IT" sz="700" b="1" dirty="0"/>
              <a:t>, Wan-Long Chuang</a:t>
            </a:r>
            <a:r>
              <a:rPr lang="it-IT" sz="700" b="1" baseline="30000" dirty="0"/>
              <a:t>1</a:t>
            </a:r>
            <a:r>
              <a:rPr lang="it-IT" sz="700" b="1" dirty="0"/>
              <a:t>, Ming-Lung Yu</a:t>
            </a:r>
            <a:r>
              <a:rPr lang="it-IT" sz="700" b="1" baseline="30000" dirty="0"/>
              <a:t>1 </a:t>
            </a:r>
          </a:p>
          <a:p>
            <a:pPr>
              <a:lnSpc>
                <a:spcPct val="110000"/>
              </a:lnSpc>
            </a:pPr>
            <a:r>
              <a:rPr lang="it-IT" sz="700" baseline="30000" dirty="0"/>
              <a:t>1</a:t>
            </a:r>
            <a:r>
              <a:rPr lang="it-IT" sz="700" dirty="0"/>
              <a:t> Hepatitis Center and Hepatobiliary Division, Department of Internal Medicine, Kaohsiung Medical University Hospital, Kaohsiung, Taiwan.</a:t>
            </a:r>
            <a:r>
              <a:rPr lang="it-IT" sz="700" baseline="30000" dirty="0"/>
              <a:t> 2 </a:t>
            </a:r>
            <a:r>
              <a:rPr lang="it-IT" sz="700" dirty="0"/>
              <a:t>Division of Gastroenterology and Hepatology, Ditmanson Medical Foundation Chia-Yi Christian Hospital, Chia-Yi, Taiwan. </a:t>
            </a:r>
            <a:r>
              <a:rPr lang="it-IT" sz="700" baseline="30000" dirty="0"/>
              <a:t>3</a:t>
            </a:r>
            <a:r>
              <a:rPr lang="it-IT" sz="700" dirty="0"/>
              <a:t> Division of Gastroenterology and Hepatology, National Cheng Kung University Hospital, Tainan, Taiwan, </a:t>
            </a:r>
            <a:r>
              <a:rPr lang="it-IT" sz="700" baseline="30000" dirty="0"/>
              <a:t>4</a:t>
            </a:r>
            <a:r>
              <a:rPr lang="it-IT" sz="700" dirty="0"/>
              <a:t> Division of Gastroenterology and Hepatology, Taitung MacKay Memorial Hospital, Taitung, Taiwan. </a:t>
            </a:r>
            <a:r>
              <a:rPr lang="it-IT" sz="700" baseline="30000" dirty="0"/>
              <a:t>5</a:t>
            </a:r>
            <a:r>
              <a:rPr lang="it-IT" sz="700" dirty="0"/>
              <a:t> Division of Gastroenterology and Hepatology, Chi Mei Medical Center, Liouying, Taiwan. </a:t>
            </a:r>
            <a:r>
              <a:rPr lang="it-IT" sz="700" baseline="30000" dirty="0"/>
              <a:t>6 </a:t>
            </a:r>
            <a:r>
              <a:rPr lang="it-IT" sz="700" dirty="0"/>
              <a:t>Division of Gastroenterology and Hepatology, St. Martin De Porres Hospital, Chia-Yi, Taiwan.</a:t>
            </a:r>
            <a:r>
              <a:rPr lang="it-IT" sz="700" baseline="30000" dirty="0"/>
              <a:t> 7 </a:t>
            </a:r>
            <a:r>
              <a:rPr lang="it-IT" sz="700" dirty="0"/>
              <a:t>Division of Gastroenterology and Hepatology, E-Da Hospital, Kaohsiung, Taiwan.</a:t>
            </a:r>
            <a:r>
              <a:rPr lang="it-IT" sz="700" baseline="30000" dirty="0"/>
              <a:t> 8 </a:t>
            </a:r>
            <a:r>
              <a:rPr lang="it-IT" sz="700" dirty="0"/>
              <a:t>Division of Gastroenterology and Hepatology, Yuan’s General Hospital, Kaohsiung, Taiwan. </a:t>
            </a:r>
            <a:r>
              <a:rPr lang="it-IT" sz="700" baseline="30000" dirty="0"/>
              <a:t>9</a:t>
            </a:r>
            <a:r>
              <a:rPr lang="it-IT" sz="700" dirty="0"/>
              <a:t> Division of Gastroenterology and Hepatology, Dalin Tzu Chi Hospital, Chia-Yi, Taiwan. </a:t>
            </a:r>
            <a:r>
              <a:rPr lang="it-IT" sz="700" baseline="30000" dirty="0"/>
              <a:t>10 </a:t>
            </a:r>
            <a:r>
              <a:rPr lang="it-IT" sz="700" dirty="0"/>
              <a:t>Division of Gastroenterology and Hepatology, Kaohsiung Chang Gung Memorial Hospital, Kaohsiung, Taiwan. </a:t>
            </a:r>
            <a:r>
              <a:rPr lang="it-IT" sz="700" baseline="30000" dirty="0"/>
              <a:t>11</a:t>
            </a:r>
            <a:r>
              <a:rPr lang="it-IT" sz="700" dirty="0"/>
              <a:t> Division of Gastroenterology and Hepatology, Chiayi Chang Gung Memorial Hospital, Chia-Yi, Taiwan. </a:t>
            </a:r>
          </a:p>
        </p:txBody>
      </p:sp>
    </p:spTree>
    <p:extLst>
      <p:ext uri="{BB962C8B-B14F-4D97-AF65-F5344CB8AC3E}">
        <p14:creationId xmlns:p14="http://schemas.microsoft.com/office/powerpoint/2010/main" val="407490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Introduction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Although with high potency in viral suppression1, there were remained patients who demonstrated partial or suboptimal response to entecavir (ETV) or tenofovir disoproxil fumarate (TDF).</a:t>
            </a:r>
          </a:p>
          <a:p>
            <a:pPr>
              <a:lnSpc>
                <a:spcPct val="110000"/>
              </a:lnSpc>
            </a:pPr>
            <a:r>
              <a:rPr lang="en-GB" dirty="0"/>
              <a:t>For those with remained detectable HBV DNA after one, even 2 years of NUC therapy (persistent low-level viremia), there were still insufficient data regarding add-on second drug, or changing to another drug, or continuation of prior monotherapy.2,3</a:t>
            </a:r>
          </a:p>
          <a:p>
            <a:pPr>
              <a:lnSpc>
                <a:spcPct val="110000"/>
              </a:lnSpc>
            </a:pPr>
            <a:r>
              <a:rPr lang="en-GB" dirty="0"/>
              <a:t>In the phase 3 trials4,5, tenofovir alafenamide (TAF) had demonstrated a similar effect of viral suppression, and a higher rate of alanine aminotransferase (ALT) normalization to TDF.</a:t>
            </a:r>
          </a:p>
          <a:p>
            <a:pPr>
              <a:lnSpc>
                <a:spcPct val="110000"/>
              </a:lnSpc>
            </a:pPr>
            <a:r>
              <a:rPr lang="en-GB" dirty="0"/>
              <a:t>Improved renal function and less bone loss were also identified with TAF therapy.</a:t>
            </a:r>
          </a:p>
        </p:txBody>
      </p:sp>
    </p:spTree>
    <p:extLst>
      <p:ext uri="{BB962C8B-B14F-4D97-AF65-F5344CB8AC3E}">
        <p14:creationId xmlns:p14="http://schemas.microsoft.com/office/powerpoint/2010/main" val="175559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Aim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We aimed to investigate the effect and safety of TAF switching in chronic hepatitis B (CHB) patients with advanced fibrosis and partial response to other </a:t>
            </a:r>
            <a:r>
              <a:rPr lang="en-GB" dirty="0" err="1"/>
              <a:t>nucleot</a:t>
            </a:r>
            <a:r>
              <a:rPr lang="en-GB" dirty="0"/>
              <a:t>(s)ide analogues (NUCs).</a:t>
            </a:r>
          </a:p>
        </p:txBody>
      </p:sp>
    </p:spTree>
    <p:extLst>
      <p:ext uri="{BB962C8B-B14F-4D97-AF65-F5344CB8AC3E}">
        <p14:creationId xmlns:p14="http://schemas.microsoft.com/office/powerpoint/2010/main" val="397896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851DBF-5176-4312-B109-A1B3AA453A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83" y="510776"/>
            <a:ext cx="7018834" cy="4326835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055737"/>
            <a:ext cx="2183642" cy="53665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1400" dirty="0"/>
              <a:t>Study Design, Inclusion and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222315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Primary endpoint: Rate of </a:t>
            </a:r>
            <a:r>
              <a:rPr lang="en-GB" dirty="0" err="1"/>
              <a:t>virological</a:t>
            </a:r>
            <a:r>
              <a:rPr lang="en-GB" dirty="0"/>
              <a:t> response (HBV DNA&lt;LLOQ) after 48 weeks of TAF therapy.</a:t>
            </a:r>
          </a:p>
          <a:p>
            <a:pPr>
              <a:lnSpc>
                <a:spcPct val="110000"/>
              </a:lnSpc>
            </a:pPr>
            <a:r>
              <a:rPr lang="en-GB" dirty="0"/>
              <a:t>Secondary endpoints: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Rate of </a:t>
            </a:r>
            <a:r>
              <a:rPr lang="en-GB" dirty="0" err="1"/>
              <a:t>virological</a:t>
            </a:r>
            <a:r>
              <a:rPr lang="en-GB" dirty="0"/>
              <a:t> response (HBV DNA &lt;LLOQ) after 96 weeks of treatment.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Rate of ALT normalization by local (&lt;40 U/L), and AASLD (male ≤35, female ≤25 U/L) criteria at week 48 and 96.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Changes of serum creatinine, calculated creatinine clearance and renal tubular function from baseline to week 48 and 96.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Changes in bone mineral density from baseline to week 48 and 96.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Changes in liver fibrosis from baseline to week 48 and 96 determined by </a:t>
            </a:r>
            <a:r>
              <a:rPr lang="en-GB" dirty="0" err="1"/>
              <a:t>Fibroscan</a:t>
            </a:r>
            <a:r>
              <a:rPr lang="en-GB" dirty="0"/>
              <a:t>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Prespecified factors associated with </a:t>
            </a:r>
            <a:r>
              <a:rPr lang="en-GB" dirty="0" err="1"/>
              <a:t>virological</a:t>
            </a:r>
            <a:r>
              <a:rPr lang="en-GB" dirty="0"/>
              <a:t> responses and/or ALT normalization 48 and 96 weeks after switching to TAF.</a:t>
            </a:r>
          </a:p>
        </p:txBody>
      </p:sp>
    </p:spTree>
    <p:extLst>
      <p:ext uri="{BB962C8B-B14F-4D97-AF65-F5344CB8AC3E}">
        <p14:creationId xmlns:p14="http://schemas.microsoft.com/office/powerpoint/2010/main" val="174673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B10AF-DD56-4F9A-9AEC-CB9F11819C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744" y="768815"/>
            <a:ext cx="4884514" cy="4041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2F8CB-3722-4562-8448-A22D87682C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743" y="513793"/>
            <a:ext cx="4884515" cy="2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1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3B2271-D5A4-4BC9-9F0A-BD98361D25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336" y="950244"/>
            <a:ext cx="5897328" cy="3819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7E135-827B-4FF7-B97A-DB448D472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336" y="477731"/>
            <a:ext cx="5897328" cy="5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2ECA6D-0BD7-40B4-890D-DC081D376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663" y="471640"/>
            <a:ext cx="3554673" cy="4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3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AF5F02-6992-43DF-AA84-7DE593673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6" y="935070"/>
            <a:ext cx="8084926" cy="390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F471A-639C-423D-A915-117080F441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6" y="447234"/>
            <a:ext cx="8084926" cy="4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4" y="1635183"/>
            <a:ext cx="7110351" cy="143336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Differential Tenofovir Alafenamide (TAF) adoption in HBV-infected Populations –Assessment of care in US Clinical practice</a:t>
            </a:r>
            <a:endParaRPr lang="it-IT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ottotitolo 4">
                <a:extLst>
                  <a:ext uri="{FF2B5EF4-FFF2-40B4-BE49-F238E27FC236}">
                    <a16:creationId xmlns:a16="http://schemas.microsoft.com/office/drawing/2014/main" id="{64AF7B6A-74A2-9C40-BDBD-59B526D3D0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999" y="3288432"/>
                <a:ext cx="6858000" cy="877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rgbClr val="0376AF"/>
                  </a:buClr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rgbClr val="0376AF"/>
                  </a:buClr>
                  <a:buFont typeface="Wingdings" pitchFamily="2" charset="2"/>
                  <a:buNone/>
                  <a:defRPr sz="15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rgbClr val="0376AF"/>
                  </a:buClr>
                  <a:buFont typeface="Wingdings" pitchFamily="2" charset="2"/>
                  <a:buNone/>
                  <a:defRPr sz="135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it-IT" sz="700" b="1" dirty="0"/>
                  <a:t>Michael Curry</a:t>
                </a:r>
                <a:r>
                  <a:rPr lang="it-IT" sz="700" b="1" baseline="30000" dirty="0"/>
                  <a:t>1</a:t>
                </a:r>
                <a:r>
                  <a:rPr lang="it-IT" sz="700" b="1" dirty="0"/>
                  <a:t>, Ho Bae</a:t>
                </a:r>
                <a:r>
                  <a:rPr lang="it-IT" sz="700" b="1" baseline="30000" dirty="0"/>
                  <a:t>2</a:t>
                </a:r>
                <a:r>
                  <a:rPr lang="it-IT" sz="700" b="1" dirty="0"/>
                  <a:t>, Douglas Dieterich</a:t>
                </a:r>
                <a:r>
                  <a:rPr lang="it-IT" sz="700" b="1" baseline="30000" dirty="0"/>
                  <a:t>3</a:t>
                </a:r>
                <a:r>
                  <a:rPr lang="it-IT" sz="700" b="1" dirty="0"/>
                  <a:t>, Victor Ankoma-Sey</a:t>
                </a:r>
                <a:r>
                  <a:rPr lang="it-IT" sz="700" b="1" baseline="30000" dirty="0"/>
                  <a:t>4</a:t>
                </a:r>
                <a:r>
                  <a:rPr lang="it-IT" sz="700" b="1" dirty="0"/>
                  <a:t>, K. </a:t>
                </a:r>
                <a:r>
                  <a:rPr lang="it-IT" sz="700" b="1" dirty="0" err="1"/>
                  <a:t>Rajender</a:t>
                </a:r>
                <a:r>
                  <a:rPr lang="it-IT" sz="700" b="1" dirty="0"/>
                  <a:t> Reddy</a:t>
                </a:r>
                <a:r>
                  <a:rPr lang="it-IT" sz="700" b="1" baseline="30000" dirty="0"/>
                  <a:t>5</a:t>
                </a:r>
                <a:r>
                  <a:rPr lang="it-IT" sz="700" b="1" dirty="0"/>
                  <a:t>, Calvin Pan</a:t>
                </a:r>
                <a:r>
                  <a:rPr lang="it-IT" sz="700" b="1" baseline="30000" dirty="0"/>
                  <a:t>6</a:t>
                </a:r>
                <a:r>
                  <a:rPr lang="it-IT" sz="700" b="1" dirty="0"/>
                  <a:t>, </a:t>
                </a:r>
                <a:r>
                  <a:rPr lang="it-IT" sz="700" b="1" dirty="0" err="1"/>
                  <a:t>Hie-Won</a:t>
                </a:r>
                <a:r>
                  <a:rPr lang="it-IT" sz="700" b="1" dirty="0"/>
                  <a:t> Hann</a:t>
                </a:r>
                <a:r>
                  <a:rPr lang="it-IT" sz="700" b="1" baseline="30000" dirty="0"/>
                  <a:t>7</a:t>
                </a:r>
                <a:r>
                  <a:rPr lang="it-IT" sz="700" b="1" dirty="0"/>
                  <a:t>, </a:t>
                </a:r>
                <a:r>
                  <a:rPr lang="it-IT" sz="700" b="1" dirty="0" err="1"/>
                  <a:t>Myron</a:t>
                </a:r>
                <a:r>
                  <a:rPr lang="it-IT" sz="700" b="1" dirty="0"/>
                  <a:t> Tong</a:t>
                </a:r>
                <a:r>
                  <a:rPr lang="it-IT" sz="700" b="1" baseline="30000" dirty="0"/>
                  <a:t>8</a:t>
                </a:r>
                <a:r>
                  <a:rPr lang="it-IT" sz="700" b="1" dirty="0"/>
                  <a:t>, </a:t>
                </a:r>
                <a:r>
                  <a:rPr lang="it-IT" sz="700" b="1" dirty="0" err="1"/>
                  <a:t>W</a:t>
                </a:r>
                <a:r>
                  <a:rPr lang="it-IT" sz="700" b="1" dirty="0"/>
                  <a:t>. </a:t>
                </a:r>
                <a:r>
                  <a:rPr lang="it-IT" sz="700" b="1" dirty="0" err="1"/>
                  <a:t>Ray</a:t>
                </a:r>
                <a:r>
                  <a:rPr lang="it-IT" sz="700" b="1" dirty="0"/>
                  <a:t> Kim</a:t>
                </a:r>
                <a:r>
                  <a:rPr lang="it-IT" sz="700" b="1" baseline="30000" dirty="0"/>
                  <a:t>9</a:t>
                </a:r>
                <a:r>
                  <a:rPr lang="it-IT" sz="700" b="1" dirty="0"/>
                  <a:t>, Paul Kwo</a:t>
                </a:r>
                <a:r>
                  <a:rPr lang="it-IT" sz="700" b="1" baseline="30000" dirty="0"/>
                  <a:t>9</a:t>
                </a:r>
                <a:r>
                  <a:rPr lang="it-IT" sz="700" b="1" dirty="0"/>
                  <a:t>, Lynn Frazier</a:t>
                </a:r>
                <a:r>
                  <a:rPr lang="it-IT" sz="700" b="1" baseline="30000" dirty="0"/>
                  <a:t>10</a:t>
                </a:r>
                <a:r>
                  <a:rPr lang="it-IT" sz="700" b="1" dirty="0"/>
                  <a:t>, </a:t>
                </a:r>
                <a:r>
                  <a:rPr lang="it-IT" sz="700" b="1" dirty="0" err="1"/>
                  <a:t>Kimmi</a:t>
                </a:r>
                <a:r>
                  <a:rPr lang="it-IT" sz="700" b="1" dirty="0"/>
                  <a:t> Cox</a:t>
                </a:r>
                <a:r>
                  <a:rPr lang="it-IT" sz="700" b="1" baseline="30000" dirty="0"/>
                  <a:t>11</a:t>
                </a:r>
                <a:r>
                  <a:rPr lang="it-IT" sz="700" b="1" dirty="0"/>
                  <a:t>, Scott Milligan</a:t>
                </a:r>
                <a:r>
                  <a:rPr lang="it-IT" sz="700" b="1" baseline="30000" dirty="0"/>
                  <a:t>11</a:t>
                </a:r>
                <a:r>
                  <a:rPr lang="it-IT" sz="700" b="1" dirty="0"/>
                  <a:t>, </a:t>
                </a:r>
                <a:r>
                  <a:rPr lang="it-IT" sz="700" b="1" dirty="0" err="1"/>
                  <a:t>Nezam</a:t>
                </a:r>
                <a:r>
                  <a:rPr lang="it-IT" sz="700" b="1" dirty="0"/>
                  <a:t> Afdhal</a:t>
                </a:r>
                <a:r>
                  <a:rPr lang="it-IT" sz="700" b="1" baseline="30000" dirty="0"/>
                  <a:t>1</a:t>
                </a:r>
                <a:endParaRPr lang="it-IT" sz="700" b="1" dirty="0"/>
              </a:p>
              <a:p>
                <a:pPr>
                  <a:lnSpc>
                    <a:spcPct val="110000"/>
                  </a:lnSpc>
                </a:pPr>
                <a:r>
                  <a:rPr lang="it-IT" sz="700" baseline="30000" dirty="0"/>
                  <a:t>1</a:t>
                </a:r>
                <a:r>
                  <a:rPr lang="it-IT" sz="700" dirty="0"/>
                  <a:t>Beth Israel Deaconess Medical Center, Boston, MA, </a:t>
                </a:r>
                <a:r>
                  <a:rPr lang="it-IT" sz="700" baseline="30000" dirty="0"/>
                  <a:t>2</a:t>
                </a:r>
                <a:r>
                  <a:rPr lang="it-IT" sz="700" dirty="0"/>
                  <a:t>St. Vincent Medical Center, Asian Pacific Liver Center, Los Angeles, CA, </a:t>
                </a:r>
                <a:r>
                  <a:rPr lang="it-IT" sz="700" baseline="30000" dirty="0"/>
                  <a:t>3</a:t>
                </a:r>
                <a:r>
                  <a:rPr lang="it-IT" sz="700" dirty="0"/>
                  <a:t>Mount Sinai School of Medicine, New York, NY, </a:t>
                </a:r>
                <a:r>
                  <a:rPr lang="it-IT" sz="700" baseline="30000" dirty="0"/>
                  <a:t>4</a:t>
                </a:r>
                <a:r>
                  <a:rPr lang="it-IT" sz="700" dirty="0"/>
                  <a:t>Liver Associates of Texas, P.A., Houston, TX, </a:t>
                </a:r>
                <a:r>
                  <a:rPr lang="it-IT" sz="700" baseline="30000" dirty="0"/>
                  <a:t>5</a:t>
                </a:r>
                <a:r>
                  <a:rPr lang="it-IT" sz="700" dirty="0"/>
                  <a:t>University of Pennsylvania, Philadelphia, PA, </a:t>
                </a:r>
                <a:r>
                  <a:rPr lang="it-IT" sz="700" baseline="30000" dirty="0"/>
                  <a:t>6</a:t>
                </a:r>
                <a:r>
                  <a:rPr lang="it-IT" sz="700" dirty="0"/>
                  <a:t>NYU Langone Health, NYU School of Medicine, New York, NY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7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7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700" dirty="0"/>
                  <a:t>, </a:t>
                </a:r>
                <a:r>
                  <a:rPr lang="it-IT" sz="700" baseline="30000" dirty="0"/>
                  <a:t>7</a:t>
                </a:r>
                <a:r>
                  <a:rPr lang="it-IT" sz="700" dirty="0"/>
                  <a:t>Thomas Jefferson University Hospital, Philadelphia, PA, </a:t>
                </a:r>
                <a:r>
                  <a:rPr lang="it-IT" sz="700" baseline="30000" dirty="0"/>
                  <a:t>8</a:t>
                </a:r>
                <a:r>
                  <a:rPr lang="it-IT" sz="700" dirty="0"/>
                  <a:t>Huntington Medical Research Institute Liver Center, Pasadena, CA, </a:t>
                </a:r>
                <a:r>
                  <a:rPr lang="it-IT" sz="700" baseline="30000" dirty="0"/>
                  <a:t>9</a:t>
                </a:r>
                <a:r>
                  <a:rPr lang="it-IT" sz="700" dirty="0"/>
                  <a:t>Stanford University School of Medicine, Stanford, CA, </a:t>
                </a:r>
                <a:r>
                  <a:rPr lang="it-IT" sz="700" baseline="30000" dirty="0"/>
                  <a:t>10</a:t>
                </a:r>
                <a:r>
                  <a:rPr lang="it-IT" sz="700" dirty="0"/>
                  <a:t>Liver Wellness Center, Little Rock, AR, </a:t>
                </a:r>
                <a:r>
                  <a:rPr lang="it-IT" sz="700" baseline="30000" dirty="0"/>
                  <a:t>11</a:t>
                </a:r>
                <a:r>
                  <a:rPr lang="it-IT" sz="700" dirty="0"/>
                  <a:t>Trio Health Analytics, La Jolla, CA</a:t>
                </a:r>
              </a:p>
            </p:txBody>
          </p:sp>
        </mc:Choice>
        <mc:Fallback xmlns="">
          <p:sp>
            <p:nvSpPr>
              <p:cNvPr id="7" name="Sottotitolo 4">
                <a:extLst>
                  <a:ext uri="{FF2B5EF4-FFF2-40B4-BE49-F238E27FC236}">
                    <a16:creationId xmlns:a16="http://schemas.microsoft.com/office/drawing/2014/main" id="{64AF7B6A-74A2-9C40-BDBD-59B526D3D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3288432"/>
                <a:ext cx="6858000" cy="877168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DBF84-3E45-40DC-B015-3BA47C9821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858" y="465390"/>
            <a:ext cx="5870284" cy="43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5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7C6236-7898-4499-B52F-03BC50798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240" y="461802"/>
            <a:ext cx="5823519" cy="43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3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3FE9A-13DA-4325-8711-CDBCC61F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5" y="692943"/>
            <a:ext cx="8911289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The preliminary results demonstrated the efficacy and safety of TAF switching in viral suppression for those patients with advanced fibrosis and partial virologic responses to other NUCs.</a:t>
            </a:r>
          </a:p>
        </p:txBody>
      </p:sp>
    </p:spTree>
    <p:extLst>
      <p:ext uri="{BB962C8B-B14F-4D97-AF65-F5344CB8AC3E}">
        <p14:creationId xmlns:p14="http://schemas.microsoft.com/office/powerpoint/2010/main" val="152418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Background and aims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Previously we reported increased HBV suppression, ALT normalization, and improved renal function with TAF treatment.</a:t>
            </a:r>
          </a:p>
          <a:p>
            <a:pPr>
              <a:lnSpc>
                <a:spcPct val="110000"/>
              </a:lnSpc>
            </a:pPr>
            <a:r>
              <a:rPr lang="en-GB" dirty="0"/>
              <a:t>However, certain patients that would potentially benefit from switching to TAF, e.g. with impaired renal function, remained on non-TAF therapies. </a:t>
            </a:r>
          </a:p>
          <a:p>
            <a:pPr>
              <a:lnSpc>
                <a:spcPct val="110000"/>
              </a:lnSpc>
            </a:pPr>
            <a:r>
              <a:rPr lang="en-GB" dirty="0"/>
              <a:t>Here we further examined variables associated with TAF adoption from approval (Nov 2016) to Dec 2018.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Patients enrolled in the TRIO HBV registry from 6 academic and 4 community </a:t>
            </a:r>
            <a:r>
              <a:rPr lang="en-GB" dirty="0" err="1"/>
              <a:t>centers</a:t>
            </a:r>
            <a:r>
              <a:rPr lang="en-GB" dirty="0"/>
              <a:t> in the US and followed through Dec 2018 were included in this study (n=1037).</a:t>
            </a:r>
          </a:p>
          <a:p>
            <a:pPr>
              <a:lnSpc>
                <a:spcPct val="110000"/>
              </a:lnSpc>
            </a:pPr>
            <a:r>
              <a:rPr lang="en-GB" dirty="0"/>
              <a:t>Elevated ALT was defined as &gt;35 U/L for males and &gt;25 U/L for females, HBV suppression was assigned for HBV DNA measures ≤2000 IU/ml.</a:t>
            </a:r>
          </a:p>
          <a:p>
            <a:pPr>
              <a:lnSpc>
                <a:spcPct val="110000"/>
              </a:lnSpc>
            </a:pPr>
            <a:r>
              <a:rPr lang="en-GB" dirty="0"/>
              <a:t>Comparisons between baseline and TAF adoption by 24 months measures were made using </a:t>
            </a:r>
            <a:r>
              <a:rPr lang="en-GB" dirty="0" err="1"/>
              <a:t>McNemar’s</a:t>
            </a:r>
            <a:r>
              <a:rPr lang="en-GB" dirty="0"/>
              <a:t> test (for dichotomous variables), Bowker’s test (for multi-level variables) or t-test (for continuous variables).</a:t>
            </a:r>
          </a:p>
          <a:p>
            <a:pPr>
              <a:lnSpc>
                <a:spcPct val="110000"/>
              </a:lnSpc>
            </a:pPr>
            <a:r>
              <a:rPr lang="en-GB" dirty="0"/>
              <a:t>TAF initiation was assessed using Kaplan-Meier methods with subsequent log-rank tests. </a:t>
            </a:r>
          </a:p>
          <a:p>
            <a:pPr>
              <a:lnSpc>
                <a:spcPct val="110000"/>
              </a:lnSpc>
            </a:pPr>
            <a:r>
              <a:rPr lang="en-GB" dirty="0"/>
              <a:t>Overall TAF initiation rates were compared using z-tests.</a:t>
            </a:r>
          </a:p>
        </p:txBody>
      </p:sp>
    </p:spTree>
    <p:extLst>
      <p:ext uri="{BB962C8B-B14F-4D97-AF65-F5344CB8AC3E}">
        <p14:creationId xmlns:p14="http://schemas.microsoft.com/office/powerpoint/2010/main" val="404933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72E0843-F3BB-4BF1-8210-1B366D1BB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9" y="411604"/>
            <a:ext cx="8761982" cy="43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8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The study population (n=1037) was predominantly male (599, 58%), Asian (887, 86%), &lt;60 years old (700, 68%), from academic </a:t>
            </a:r>
            <a:r>
              <a:rPr lang="en-GB" dirty="0" err="1"/>
              <a:t>centers</a:t>
            </a:r>
            <a:r>
              <a:rPr lang="en-GB" dirty="0"/>
              <a:t> (611, 59%), with HBV DNA suppression (951/1035, 92%) [TABLE 1].</a:t>
            </a:r>
          </a:p>
          <a:p>
            <a:pPr>
              <a:lnSpc>
                <a:spcPct val="110000"/>
              </a:lnSpc>
            </a:pPr>
            <a:r>
              <a:rPr lang="en-GB" dirty="0"/>
              <a:t>396 (38%) patients initiated TAF [TABLE 2]. Adoption was significantly higher in patients receiving TDF at </a:t>
            </a:r>
            <a:r>
              <a:rPr lang="en-GB" dirty="0" err="1"/>
              <a:t>enrollment</a:t>
            </a:r>
            <a:r>
              <a:rPr lang="en-GB" dirty="0"/>
              <a:t> (52% v. 12% non-TDF, p&lt;0.001) and at community practices (56% v. 25% academic, p&lt;0.001) [FIGURE 2].</a:t>
            </a:r>
          </a:p>
          <a:p>
            <a:pPr>
              <a:lnSpc>
                <a:spcPct val="110000"/>
              </a:lnSpc>
            </a:pPr>
            <a:r>
              <a:rPr lang="en-GB" dirty="0"/>
              <a:t>Adoption was also higher in patients without HCC history (39% v. 8%, p=0.005), fatty liver (39% v. 8%, p&lt;0.001), or </a:t>
            </a:r>
            <a:r>
              <a:rPr lang="en-GB" dirty="0" err="1"/>
              <a:t>hyperlipidemia</a:t>
            </a:r>
            <a:r>
              <a:rPr lang="en-GB" dirty="0"/>
              <a:t> (39% v.</a:t>
            </a:r>
          </a:p>
          <a:p>
            <a:pPr>
              <a:lnSpc>
                <a:spcPct val="110000"/>
              </a:lnSpc>
            </a:pPr>
            <a:r>
              <a:rPr lang="en-GB" dirty="0"/>
              <a:t>28%, p=0.005) [TABLE 1]. Adoption was not significantly different by age, insurance type, osteopenia/osteoporosis, HBV DNA, eGFR, FIB-4, or ALT [TABLE 1 and FIGURE 2].</a:t>
            </a:r>
          </a:p>
          <a:p>
            <a:pPr>
              <a:lnSpc>
                <a:spcPct val="110000"/>
              </a:lnSpc>
            </a:pPr>
            <a:r>
              <a:rPr lang="en-GB" dirty="0"/>
              <a:t>Reasons for initiating TAF were provided for 365/396 patients: 66% (241/365) indicated safety/side effects, 27% (99/365) physician preference, and 6% (21/365) efficacy [FIGURE 1].</a:t>
            </a:r>
          </a:p>
        </p:txBody>
      </p:sp>
    </p:spTree>
    <p:extLst>
      <p:ext uri="{BB962C8B-B14F-4D97-AF65-F5344CB8AC3E}">
        <p14:creationId xmlns:p14="http://schemas.microsoft.com/office/powerpoint/2010/main" val="190391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64A8AC-0E53-4837-986E-0B2F0D06B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464" y="463550"/>
            <a:ext cx="5287072" cy="4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FD30B-4F70-4949-9FEB-A486BA0E98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73" y="1245493"/>
            <a:ext cx="8066854" cy="26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71587-BE0F-412F-BDB2-E068FDB61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5" y="450405"/>
            <a:ext cx="8261350" cy="43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82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1231</Words>
  <Application>Microsoft Macintosh PowerPoint</Application>
  <PresentationFormat>Presentazione su schermo (16:9)</PresentationFormat>
  <Paragraphs>59</Paragraphs>
  <Slides>23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Tema di Office</vt:lpstr>
      <vt:lpstr>Presentazione standard di PowerPoint</vt:lpstr>
      <vt:lpstr>Presentazione standard di PowerPoint</vt:lpstr>
      <vt:lpstr> Background and aims</vt:lpstr>
      <vt:lpstr> Methods</vt:lpstr>
      <vt:lpstr>Presentazione standard di PowerPoint</vt:lpstr>
      <vt:lpstr> 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Introduction</vt:lpstr>
      <vt:lpstr> Aim</vt:lpstr>
      <vt:lpstr> Method</vt:lpstr>
      <vt:lpstr> Method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EASL2020</dc:title>
  <dc:subject/>
  <dc:creator>Giorgio Mantovani</dc:creator>
  <cp:keywords/>
  <dc:description/>
  <cp:lastModifiedBy>Giorgio Mantovani</cp:lastModifiedBy>
  <cp:revision>104</cp:revision>
  <dcterms:created xsi:type="dcterms:W3CDTF">2019-04-12T11:26:00Z</dcterms:created>
  <dcterms:modified xsi:type="dcterms:W3CDTF">2020-09-10T10:55:41Z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